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425" r:id="rId6"/>
    <p:sldId id="418" r:id="rId7"/>
    <p:sldId id="422" r:id="rId8"/>
    <p:sldId id="420" r:id="rId9"/>
    <p:sldId id="419" r:id="rId10"/>
    <p:sldId id="258" r:id="rId11"/>
    <p:sldId id="421" r:id="rId12"/>
    <p:sldId id="424" r:id="rId13"/>
    <p:sldId id="259" r:id="rId14"/>
    <p:sldId id="411" r:id="rId15"/>
    <p:sldId id="426" r:id="rId16"/>
    <p:sldId id="423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E75A5-7E5F-49D0-80E2-3F5B0DD87C81}" v="1" dt="2024-08-14T16:11:21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252" autoAdjust="0"/>
  </p:normalViewPr>
  <p:slideViewPr>
    <p:cSldViewPr snapToGrid="0" showGuides="1">
      <p:cViewPr varScale="1">
        <p:scale>
          <a:sx n="63" d="100"/>
          <a:sy n="63" d="100"/>
        </p:scale>
        <p:origin x="696" y="5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Isabela Espindola" userId="93d05723-5f31-4ab1-aa4d-1f8150443be0" providerId="ADAL" clId="{4C5E75A5-7E5F-49D0-80E2-3F5B0DD87C81}"/>
    <pc:docChg chg="custSel addSld delSld modSld sldOrd">
      <pc:chgData name="Dr. Isabela Espindola" userId="93d05723-5f31-4ab1-aa4d-1f8150443be0" providerId="ADAL" clId="{4C5E75A5-7E5F-49D0-80E2-3F5B0DD87C81}" dt="2024-08-14T16:23:37.589" v="13" actId="1076"/>
      <pc:docMkLst>
        <pc:docMk/>
      </pc:docMkLst>
      <pc:sldChg chg="ord">
        <pc:chgData name="Dr. Isabela Espindola" userId="93d05723-5f31-4ab1-aa4d-1f8150443be0" providerId="ADAL" clId="{4C5E75A5-7E5F-49D0-80E2-3F5B0DD87C81}" dt="2024-08-14T13:48:30.794" v="1"/>
        <pc:sldMkLst>
          <pc:docMk/>
          <pc:sldMk cId="3288755750" sldId="425"/>
        </pc:sldMkLst>
      </pc:sldChg>
      <pc:sldChg chg="addSp modSp new mod">
        <pc:chgData name="Dr. Isabela Espindola" userId="93d05723-5f31-4ab1-aa4d-1f8150443be0" providerId="ADAL" clId="{4C5E75A5-7E5F-49D0-80E2-3F5B0DD87C81}" dt="2024-08-14T16:23:37.589" v="13" actId="1076"/>
        <pc:sldMkLst>
          <pc:docMk/>
          <pc:sldMk cId="316925676" sldId="426"/>
        </pc:sldMkLst>
        <pc:picChg chg="add mod">
          <ac:chgData name="Dr. Isabela Espindola" userId="93d05723-5f31-4ab1-aa4d-1f8150443be0" providerId="ADAL" clId="{4C5E75A5-7E5F-49D0-80E2-3F5B0DD87C81}" dt="2024-08-14T16:11:17.928" v="8" actId="1076"/>
          <ac:picMkLst>
            <pc:docMk/>
            <pc:sldMk cId="316925676" sldId="426"/>
            <ac:picMk id="3" creationId="{6B9C3C61-0B51-B50F-FBC3-A1D651A9015B}"/>
          </ac:picMkLst>
        </pc:picChg>
        <pc:picChg chg="add mod">
          <ac:chgData name="Dr. Isabela Espindola" userId="93d05723-5f31-4ab1-aa4d-1f8150443be0" providerId="ADAL" clId="{4C5E75A5-7E5F-49D0-80E2-3F5B0DD87C81}" dt="2024-08-14T16:23:37.589" v="13" actId="1076"/>
          <ac:picMkLst>
            <pc:docMk/>
            <pc:sldMk cId="316925676" sldId="426"/>
            <ac:picMk id="4" creationId="{B4243E76-B503-B871-C86C-233EBDBBCED4}"/>
          </ac:picMkLst>
        </pc:picChg>
      </pc:sldChg>
      <pc:sldChg chg="addSp delSp modSp new del mod">
        <pc:chgData name="Dr. Isabela Espindola" userId="93d05723-5f31-4ab1-aa4d-1f8150443be0" providerId="ADAL" clId="{4C5E75A5-7E5F-49D0-80E2-3F5B0DD87C81}" dt="2024-08-14T16:11:27.006" v="12" actId="47"/>
        <pc:sldMkLst>
          <pc:docMk/>
          <pc:sldMk cId="1465499614" sldId="427"/>
        </pc:sldMkLst>
        <pc:picChg chg="add del mod">
          <ac:chgData name="Dr. Isabela Espindola" userId="93d05723-5f31-4ab1-aa4d-1f8150443be0" providerId="ADAL" clId="{4C5E75A5-7E5F-49D0-80E2-3F5B0DD87C81}" dt="2024-08-14T16:11:20.356" v="9" actId="21"/>
          <ac:picMkLst>
            <pc:docMk/>
            <pc:sldMk cId="1465499614" sldId="427"/>
            <ac:picMk id="3" creationId="{B4243E76-B503-B871-C86C-233EBDBBCED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A26FB-1570-40C6-BFD9-27D1EF5CC64C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4263ED-A714-40CA-9AB8-E061DAD345E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The ask</a:t>
          </a:r>
        </a:p>
        <a:p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What regulatory institutions need to be effective </a:t>
          </a:r>
        </a:p>
        <a:p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16B109E-E5FA-495C-B198-1B1A5A361873}" type="parTrans" cxnId="{CEB77AFF-50C8-4CBE-9E09-00E47FBB06F6}">
      <dgm:prSet/>
      <dgm:spPr/>
      <dgm:t>
        <a:bodyPr/>
        <a:lstStyle/>
        <a:p>
          <a:endParaRPr lang="en-US"/>
        </a:p>
      </dgm:t>
    </dgm:pt>
    <dgm:pt modelId="{C5C8684B-2C79-4550-ADBF-BACCB69D6959}" type="sibTrans" cxnId="{CEB77AFF-50C8-4CBE-9E09-00E47FBB06F6}">
      <dgm:prSet/>
      <dgm:spPr/>
      <dgm:t>
        <a:bodyPr/>
        <a:lstStyle/>
        <a:p>
          <a:endParaRPr lang="en-US"/>
        </a:p>
      </dgm:t>
    </dgm:pt>
    <dgm:pt modelId="{33B5CBE9-4260-40F9-8B92-9C6DA51D23B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The rationale </a:t>
          </a:r>
        </a:p>
        <a:p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What effective regulatory institutions bring to the sector </a:t>
          </a:r>
        </a:p>
      </dgm:t>
    </dgm:pt>
    <dgm:pt modelId="{21B9424A-5360-4656-B67D-C36C869B0265}" type="parTrans" cxnId="{25A9C78C-5CE7-458B-85E9-6B1C73875B19}">
      <dgm:prSet/>
      <dgm:spPr/>
      <dgm:t>
        <a:bodyPr/>
        <a:lstStyle/>
        <a:p>
          <a:endParaRPr lang="en-US"/>
        </a:p>
      </dgm:t>
    </dgm:pt>
    <dgm:pt modelId="{A20F5634-B348-4998-AD42-45445CB6D775}" type="sibTrans" cxnId="{25A9C78C-5CE7-458B-85E9-6B1C73875B19}">
      <dgm:prSet/>
      <dgm:spPr/>
      <dgm:t>
        <a:bodyPr/>
        <a:lstStyle/>
        <a:p>
          <a:endParaRPr lang="en-US"/>
        </a:p>
      </dgm:t>
    </dgm:pt>
    <dgm:pt modelId="{E84CB738-B34D-43B0-B4FD-94E70AF8D115}" type="pres">
      <dgm:prSet presAssocID="{AB4A26FB-1570-40C6-BFD9-27D1EF5CC64C}" presName="Name0" presStyleCnt="0">
        <dgm:presLayoutVars>
          <dgm:chMax val="2"/>
          <dgm:chPref val="2"/>
          <dgm:animLvl val="lvl"/>
        </dgm:presLayoutVars>
      </dgm:prSet>
      <dgm:spPr/>
    </dgm:pt>
    <dgm:pt modelId="{20B37A4F-F9B4-42B1-ADC7-BE74541A2CDC}" type="pres">
      <dgm:prSet presAssocID="{AB4A26FB-1570-40C6-BFD9-27D1EF5CC64C}" presName="LeftText" presStyleLbl="revTx" presStyleIdx="0" presStyleCnt="0">
        <dgm:presLayoutVars>
          <dgm:bulletEnabled val="1"/>
        </dgm:presLayoutVars>
      </dgm:prSet>
      <dgm:spPr/>
    </dgm:pt>
    <dgm:pt modelId="{742099F4-63B6-40CD-A08A-73FE8B9AD4FC}" type="pres">
      <dgm:prSet presAssocID="{AB4A26FB-1570-40C6-BFD9-27D1EF5CC64C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0463CBC6-01BD-4894-B0B4-457DDC505923}" type="pres">
      <dgm:prSet presAssocID="{AB4A26FB-1570-40C6-BFD9-27D1EF5CC64C}" presName="RightText" presStyleLbl="revTx" presStyleIdx="0" presStyleCnt="0">
        <dgm:presLayoutVars>
          <dgm:bulletEnabled val="1"/>
        </dgm:presLayoutVars>
      </dgm:prSet>
      <dgm:spPr/>
    </dgm:pt>
    <dgm:pt modelId="{C3B37D6C-83C8-4E73-98D7-2EC90C836C2E}" type="pres">
      <dgm:prSet presAssocID="{AB4A26FB-1570-40C6-BFD9-27D1EF5CC64C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806CC6DF-8E57-43BA-9E8F-A5419F25CA81}" type="pres">
      <dgm:prSet presAssocID="{AB4A26FB-1570-40C6-BFD9-27D1EF5CC64C}" presName="TopArrow" presStyleLbl="node1" presStyleIdx="0" presStyleCnt="2"/>
      <dgm:spPr>
        <a:solidFill>
          <a:schemeClr val="accent2"/>
        </a:solidFill>
      </dgm:spPr>
    </dgm:pt>
    <dgm:pt modelId="{6C66E4BD-66D2-4D3A-9565-CB9F9826D768}" type="pres">
      <dgm:prSet presAssocID="{AB4A26FB-1570-40C6-BFD9-27D1EF5CC64C}" presName="BottomArrow" presStyleLbl="node1" presStyleIdx="1" presStyleCnt="2"/>
      <dgm:spPr>
        <a:solidFill>
          <a:schemeClr val="accent2"/>
        </a:solidFill>
      </dgm:spPr>
    </dgm:pt>
  </dgm:ptLst>
  <dgm:cxnLst>
    <dgm:cxn modelId="{9C2E2731-EBE1-4286-9880-019FF17E3D92}" type="presOf" srcId="{33B5CBE9-4260-40F9-8B92-9C6DA51D23BD}" destId="{0463CBC6-01BD-4894-B0B4-457DDC505923}" srcOrd="0" destOrd="0" presId="urn:microsoft.com/office/officeart/2009/layout/ReverseList"/>
    <dgm:cxn modelId="{F0843C45-3A69-406E-A5A8-2269EFEEDC70}" type="presOf" srcId="{334263ED-A714-40CA-9AB8-E061DAD345ED}" destId="{20B37A4F-F9B4-42B1-ADC7-BE74541A2CDC}" srcOrd="0" destOrd="0" presId="urn:microsoft.com/office/officeart/2009/layout/ReverseList"/>
    <dgm:cxn modelId="{25A9C78C-5CE7-458B-85E9-6B1C73875B19}" srcId="{AB4A26FB-1570-40C6-BFD9-27D1EF5CC64C}" destId="{33B5CBE9-4260-40F9-8B92-9C6DA51D23BD}" srcOrd="1" destOrd="0" parTransId="{21B9424A-5360-4656-B67D-C36C869B0265}" sibTransId="{A20F5634-B348-4998-AD42-45445CB6D775}"/>
    <dgm:cxn modelId="{AD5F9DA0-6ED7-417A-BB6E-6B2CDA9A97AC}" type="presOf" srcId="{334263ED-A714-40CA-9AB8-E061DAD345ED}" destId="{742099F4-63B6-40CD-A08A-73FE8B9AD4FC}" srcOrd="1" destOrd="0" presId="urn:microsoft.com/office/officeart/2009/layout/ReverseList"/>
    <dgm:cxn modelId="{68541EA3-2AED-440E-82B2-BDE783CF5538}" type="presOf" srcId="{33B5CBE9-4260-40F9-8B92-9C6DA51D23BD}" destId="{C3B37D6C-83C8-4E73-98D7-2EC90C836C2E}" srcOrd="1" destOrd="0" presId="urn:microsoft.com/office/officeart/2009/layout/ReverseList"/>
    <dgm:cxn modelId="{0C10AEC6-A9CC-4AA7-8CA2-1F27B9F927EE}" type="presOf" srcId="{AB4A26FB-1570-40C6-BFD9-27D1EF5CC64C}" destId="{E84CB738-B34D-43B0-B4FD-94E70AF8D115}" srcOrd="0" destOrd="0" presId="urn:microsoft.com/office/officeart/2009/layout/ReverseList"/>
    <dgm:cxn modelId="{CEB77AFF-50C8-4CBE-9E09-00E47FBB06F6}" srcId="{AB4A26FB-1570-40C6-BFD9-27D1EF5CC64C}" destId="{334263ED-A714-40CA-9AB8-E061DAD345ED}" srcOrd="0" destOrd="0" parTransId="{D16B109E-E5FA-495C-B198-1B1A5A361873}" sibTransId="{C5C8684B-2C79-4550-ADBF-BACCB69D6959}"/>
    <dgm:cxn modelId="{2193F517-FF85-4DD0-B534-41E884C40296}" type="presParOf" srcId="{E84CB738-B34D-43B0-B4FD-94E70AF8D115}" destId="{20B37A4F-F9B4-42B1-ADC7-BE74541A2CDC}" srcOrd="0" destOrd="0" presId="urn:microsoft.com/office/officeart/2009/layout/ReverseList"/>
    <dgm:cxn modelId="{F1FDB1E0-B9E3-4D01-B266-D79DF71C9D2D}" type="presParOf" srcId="{E84CB738-B34D-43B0-B4FD-94E70AF8D115}" destId="{742099F4-63B6-40CD-A08A-73FE8B9AD4FC}" srcOrd="1" destOrd="0" presId="urn:microsoft.com/office/officeart/2009/layout/ReverseList"/>
    <dgm:cxn modelId="{0F60B1D3-1DB8-4BB8-8362-C2B8987351F1}" type="presParOf" srcId="{E84CB738-B34D-43B0-B4FD-94E70AF8D115}" destId="{0463CBC6-01BD-4894-B0B4-457DDC505923}" srcOrd="2" destOrd="0" presId="urn:microsoft.com/office/officeart/2009/layout/ReverseList"/>
    <dgm:cxn modelId="{17BA026C-442F-4059-9349-FD07FAA7E64E}" type="presParOf" srcId="{E84CB738-B34D-43B0-B4FD-94E70AF8D115}" destId="{C3B37D6C-83C8-4E73-98D7-2EC90C836C2E}" srcOrd="3" destOrd="0" presId="urn:microsoft.com/office/officeart/2009/layout/ReverseList"/>
    <dgm:cxn modelId="{F1FD664B-80D6-4C72-8949-6831CF32021B}" type="presParOf" srcId="{E84CB738-B34D-43B0-B4FD-94E70AF8D115}" destId="{806CC6DF-8E57-43BA-9E8F-A5419F25CA81}" srcOrd="4" destOrd="0" presId="urn:microsoft.com/office/officeart/2009/layout/ReverseList"/>
    <dgm:cxn modelId="{27D3E2BB-600D-4E3F-82CA-2EBF1A359111}" type="presParOf" srcId="{E84CB738-B34D-43B0-B4FD-94E70AF8D115}" destId="{6C66E4BD-66D2-4D3A-9565-CB9F9826D768}" srcOrd="5" destOrd="0" presId="urn:microsoft.com/office/officeart/2009/layout/Reverse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099F4-63B6-40CD-A08A-73FE8B9AD4FC}">
      <dsp:nvSpPr>
        <dsp:cNvPr id="0" name=""/>
        <dsp:cNvSpPr/>
      </dsp:nvSpPr>
      <dsp:spPr>
        <a:xfrm rot="16200000">
          <a:off x="1209392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146050" rIns="131445" bIns="14605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The ask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What regulatory institutions need to be effective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5400000">
        <a:off x="1990721" y="1071716"/>
        <a:ext cx="2024944" cy="3275777"/>
      </dsp:txXfrm>
    </dsp:sp>
    <dsp:sp modelId="{C3B37D6C-83C8-4E73-98D7-2EC90C836C2E}">
      <dsp:nvSpPr>
        <dsp:cNvPr id="0" name=""/>
        <dsp:cNvSpPr/>
      </dsp:nvSpPr>
      <dsp:spPr>
        <a:xfrm rot="5400000">
          <a:off x="3434946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45" tIns="146050" rIns="87630" bIns="14605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The rationale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What effective regulatory institutions bring to the sector </a:t>
          </a:r>
        </a:p>
      </dsp:txBody>
      <dsp:txXfrm rot="-5400000">
        <a:off x="4112333" y="1071716"/>
        <a:ext cx="2024944" cy="3275777"/>
      </dsp:txXfrm>
    </dsp:sp>
    <dsp:sp modelId="{806CC6DF-8E57-43BA-9E8F-A5419F25CA81}">
      <dsp:nvSpPr>
        <dsp:cNvPr id="0" name=""/>
        <dsp:cNvSpPr/>
      </dsp:nvSpPr>
      <dsp:spPr>
        <a:xfrm>
          <a:off x="2951004" y="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6E4BD-66D2-4D3A-9565-CB9F9826D768}">
      <dsp:nvSpPr>
        <dsp:cNvPr id="0" name=""/>
        <dsp:cNvSpPr/>
      </dsp:nvSpPr>
      <dsp:spPr>
        <a:xfrm rot="10800000">
          <a:off x="2951004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2F92E06-0B58-4406-81F9-C87928170EF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D485D81-A1D4-43D9-8216-741410FD7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4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5D81-A1D4-43D9-8216-741410FD7E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78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5D81-A1D4-43D9-8216-741410FD7E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05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Why speak up? Not for attention, but with intention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5D81-A1D4-43D9-8216-741410FD7E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5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5D81-A1D4-43D9-8216-741410FD7E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2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5D81-A1D4-43D9-8216-741410FD7E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9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need to strengthen regulatory systems for water and sanitation services?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The environment in which regulators are operating in needs to be improved; fragmented legislation and policies, limited functions and related authority all impede the ability of regulatory institutions to carry out their responsibilities effectively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many countries non-sewered sanitation / non-piped water supplies remain outside of the purview of regulatory frameworks</a:t>
            </a:r>
          </a:p>
          <a:p>
            <a:pPr marL="171450" indent="-171450">
              <a:buFontTx/>
              <a:buChar char="-"/>
            </a:pPr>
            <a:r>
              <a:rPr lang="en-US" dirty="0"/>
              <a:t>Investment in the water and sanitation sector is generally low, and will likely continue to be so with a looming global economic crisis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5D81-A1D4-43D9-8216-741410FD7E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41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5D81-A1D4-43D9-8216-741410FD7E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19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Increasing political recognition: strengthen national leadership; define roles, responsibilities, powers and collaborative opportunities for stakeholders; highlight critical role of regulation and empowerment; establish/maintain funding mechanisms; develop national roadmaps.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Promoting uptake of good regulatory practices: working frameworks and approaches that improve service delivery.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Promoting enhanced and better coordinated technical assistance: increase financial and technical support; foster knowledge sharing and collaboration among external support agencies, financing institutions.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Monitoring the status of water and sanitation regulation: establishing robust mechanisms for monitoring and evaluating; use data and evidence to inform policy adjustments and improvements; regularly publish reports on the status of and progress on water and sanitation regulation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5D81-A1D4-43D9-8216-741410FD7E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92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would be in the Call to Action?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5D81-A1D4-43D9-8216-741410FD7E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55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5D81-A1D4-43D9-8216-741410FD7E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4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5D81-A1D4-43D9-8216-741410FD7E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8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566E-042E-ED4D-7FC3-441380363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9C08B-87CC-0DE3-D084-44B179075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F3264-AF4B-863F-0E86-B45ECBC0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F14-8E0C-4307-9A18-38E3822C631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F0B50-3FAC-190C-C58C-91EF95B4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270B2-9E1B-7551-DB1F-AC6B521F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AEBA-F290-4021-BD74-1ADDD6704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F694-7A28-697E-5E5F-E9EA6D73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B5CFB-881D-2B55-5C47-BCC92F658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F8118-9CDA-1A9F-5C9D-0DB27C434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F14-8E0C-4307-9A18-38E3822C631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5D636-91B4-A961-BEB4-72B09EA3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25028-F4C6-6634-3BBB-C55EB20E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AEBA-F290-4021-BD74-1ADDD6704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B9367-00E8-DDE9-D2CC-6C778B51B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A5C24-575B-E952-1187-E09D28943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475B5-35D0-8ADE-F70C-C955B2B8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F14-8E0C-4307-9A18-38E3822C631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956A3-36F7-48EF-1FC8-61D7048A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D64B0-2A68-F45D-F2B7-78B65C2D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AEBA-F290-4021-BD74-1ADDD6704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9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47B8-C75B-9071-ADE4-4C8C775F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46BBA-EC06-923F-E758-8B6DA323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2CD68-5F1F-DC2C-F8B5-E709D8E1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F14-8E0C-4307-9A18-38E3822C631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31CE-91AF-981A-5720-7A334C11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51B41-7D65-4D8D-701B-408D64BA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AEBA-F290-4021-BD74-1ADDD6704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0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01BF-E895-898E-B108-584170B3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CA7D4-6B98-0EFF-771B-FB9103C4F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C1024-2ADB-BB80-8E7B-9C14911C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F14-8E0C-4307-9A18-38E3822C631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094BB-1532-3AA0-0928-67543BCB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04F48-471E-150F-74A7-1FFADFCA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AEBA-F290-4021-BD74-1ADDD6704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0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C37B-BDDF-DD9F-1B85-9212D4C9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5C405-512A-B01B-777C-46BED1E26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2656B-E328-83EF-DB1A-7315394B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442D3-0C72-F18E-4BDF-2F31FCAE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F14-8E0C-4307-9A18-38E3822C631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035BD-B2B8-0D4E-94E1-137F79C1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6D7E1-98FE-4332-CD1C-4F28A0D1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AEBA-F290-4021-BD74-1ADDD6704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40650-CD60-2102-483F-A978C27D2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B426E-0AB1-696E-032F-235938068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CABED-8257-AD1E-89D7-84E23D1D9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E347B-DB30-8AA5-C6A3-7E35436F1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095FF-F3A0-A93C-E487-0D5144A75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92F6AE-8ECD-2099-2047-90C8B025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F14-8E0C-4307-9A18-38E3822C631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F8D3A-125C-9945-AD46-D6FB94415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FBA5F-3FB6-DAFF-F23C-7D2BCB76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AEBA-F290-4021-BD74-1ADDD6704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8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4D14-4B4A-0F18-77AA-2A091B40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466D5-0883-ACED-BF87-6962490F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F14-8E0C-4307-9A18-38E3822C631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BE0A6-06BE-7299-3961-CACDCD153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062B4-D66B-A526-2BE0-439562F1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AEBA-F290-4021-BD74-1ADDD6704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8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683D7-558A-4113-E1A8-3AA9D5CCE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F14-8E0C-4307-9A18-38E3822C631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453EB-444F-95A1-D681-730BC387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028E5-059A-5942-6193-A53F043C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AEBA-F290-4021-BD74-1ADDD6704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1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6537-5129-8B89-2083-91214A13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E927C-0556-6ECC-3A82-43D2041F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40063-36DD-4FEF-12D8-6AB1FD4C8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CE8B4-4C54-7B62-F4EE-A9A97D6D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F14-8E0C-4307-9A18-38E3822C631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9CBC3-E3B0-91B2-FC60-E6E1EF6A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494C3-2171-E1DA-764B-5A69CBFA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AEBA-F290-4021-BD74-1ADDD6704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11EE-A408-1159-8AE8-E57B4481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78A9A-5D2D-DB83-6AD2-8AF8BED8E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45AE3-BEDC-B0E5-0BD9-1098BA07B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77524-8168-9A62-E242-240A2F344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EF14-8E0C-4307-9A18-38E3822C631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62B5C-30EB-7190-61EC-821860DF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CCE0E-D847-1AEF-BE49-FE5423CE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AEBA-F290-4021-BD74-1ADDD6704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9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58E740-0ABF-B235-3590-D6AF4E44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C9FA3-FB28-285F-5141-9D29CB13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FF20E-A38D-EB99-B966-66F50CAD6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EF14-8E0C-4307-9A18-38E3822C631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811D-7B3E-A95D-5191-6A2F912F0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B7239-8DCF-3F55-0D31-EBA6FC830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DAEBA-F290-4021-BD74-1ADDD6704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5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emf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wsh@who.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1871C-7830-BD27-1B53-816E828C9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6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Strengthening water and sanitation regulatory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21475-BECC-845A-F3A8-67D7CA5A7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Global Call to Action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6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46A03-2862-7FE3-48DA-862EEEB8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Who is involved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1DE68-5B69-F07C-43D6-525AECD36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55" y="856936"/>
            <a:ext cx="1392737" cy="533737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52EE629-FF43-61FA-DA32-A72DCD46A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92" y="1920058"/>
            <a:ext cx="981425" cy="655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885138-BF63-37D9-EAF1-06EF7F09C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19" y="2058601"/>
            <a:ext cx="1235047" cy="378013"/>
          </a:xfrm>
          <a:prstGeom prst="rect">
            <a:avLst/>
          </a:prstGeom>
        </p:spPr>
      </p:pic>
      <p:pic>
        <p:nvPicPr>
          <p:cNvPr id="8" name="Picture 7" descr="Water Governance with and for all:">
            <a:extLst>
              <a:ext uri="{FF2B5EF4-FFF2-40B4-BE49-F238E27FC236}">
                <a16:creationId xmlns:a16="http://schemas.microsoft.com/office/drawing/2014/main" id="{FFCB4DC6-8FF0-45E4-9C06-3F876ED7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31" y="1920058"/>
            <a:ext cx="671002" cy="6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1D7E5-B4B8-8E1E-51C4-E1A31DCFE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1383" y="1893262"/>
            <a:ext cx="981425" cy="755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C2029-A593-A6A3-B4C6-DED5CEB75A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84" y="2003894"/>
            <a:ext cx="854316" cy="324640"/>
          </a:xfrm>
          <a:prstGeom prst="rect">
            <a:avLst/>
          </a:prstGeom>
        </p:spPr>
      </p:pic>
      <p:pic>
        <p:nvPicPr>
          <p:cNvPr id="12" name="Picture 11" descr="FIAR – Foro Iberoamericano de Regulación">
            <a:extLst>
              <a:ext uri="{FF2B5EF4-FFF2-40B4-BE49-F238E27FC236}">
                <a16:creationId xmlns:a16="http://schemas.microsoft.com/office/drawing/2014/main" id="{1B55B725-29AA-0B3B-31AA-C12C944CC64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51" y="859984"/>
            <a:ext cx="1097568" cy="40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FA8DF1-225B-14D2-1CDB-07EE76BF80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1383" y="743546"/>
            <a:ext cx="1392737" cy="5168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E57BD8-350A-EAC9-A0B0-D01EAD8F00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1932" y="2858307"/>
            <a:ext cx="1629939" cy="577537"/>
          </a:xfrm>
          <a:prstGeom prst="rect">
            <a:avLst/>
          </a:prstGeom>
        </p:spPr>
      </p:pic>
      <p:pic>
        <p:nvPicPr>
          <p:cNvPr id="2050" name="Picture 2" descr="A close-up of a word&#10;&#10;Description automatically generated">
            <a:extLst>
              <a:ext uri="{FF2B5EF4-FFF2-40B4-BE49-F238E27FC236}">
                <a16:creationId xmlns:a16="http://schemas.microsoft.com/office/drawing/2014/main" id="{A26CF614-FE93-C27F-77B0-515F60808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32" y="4173118"/>
            <a:ext cx="2178080" cy="43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DB forecasts solid, slightly lower growth in developing Asia | ABS-CBN ...">
            <a:extLst>
              <a:ext uri="{FF2B5EF4-FFF2-40B4-BE49-F238E27FC236}">
                <a16:creationId xmlns:a16="http://schemas.microsoft.com/office/drawing/2014/main" id="{C82F992A-D6B4-B2E1-3748-E32792F5D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768" y="4173118"/>
            <a:ext cx="884302" cy="58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rican Development Bank (AFDB)">
            <a:extLst>
              <a:ext uri="{FF2B5EF4-FFF2-40B4-BE49-F238E27FC236}">
                <a16:creationId xmlns:a16="http://schemas.microsoft.com/office/drawing/2014/main" id="{131AAC99-64D4-9C46-4FE1-939B5054F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826" y="4147623"/>
            <a:ext cx="768664" cy="76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DB Inter American Development Bank Logo | Banks logo, Finance logo ...">
            <a:extLst>
              <a:ext uri="{FF2B5EF4-FFF2-40B4-BE49-F238E27FC236}">
                <a16:creationId xmlns:a16="http://schemas.microsoft.com/office/drawing/2014/main" id="{FDA7063D-6D99-13B6-7575-21A3DF620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246" y="3844412"/>
            <a:ext cx="1096505" cy="109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MGF logo">
            <a:extLst>
              <a:ext uri="{FF2B5EF4-FFF2-40B4-BE49-F238E27FC236}">
                <a16:creationId xmlns:a16="http://schemas.microsoft.com/office/drawing/2014/main" id="{CB637D48-4213-D690-1276-54F45ED8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27" y="2858307"/>
            <a:ext cx="2488610" cy="4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E1233E3-AD01-3428-F9C6-A459419A0931}"/>
              </a:ext>
            </a:extLst>
          </p:cNvPr>
          <p:cNvSpPr txBox="1"/>
          <p:nvPr/>
        </p:nvSpPr>
        <p:spPr>
          <a:xfrm>
            <a:off x="5111932" y="5641867"/>
            <a:ext cx="570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More to join…</a:t>
            </a:r>
          </a:p>
        </p:txBody>
      </p:sp>
      <p:pic>
        <p:nvPicPr>
          <p:cNvPr id="1026" name="Picture 2" descr="aquafed-logo">
            <a:extLst>
              <a:ext uri="{FF2B5EF4-FFF2-40B4-BE49-F238E27FC236}">
                <a16:creationId xmlns:a16="http://schemas.microsoft.com/office/drawing/2014/main" id="{00CFF206-F55E-A0D7-D10D-22F60306B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678" y="2698490"/>
            <a:ext cx="1392738" cy="88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34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End with solid fill">
            <a:extLst>
              <a:ext uri="{FF2B5EF4-FFF2-40B4-BE49-F238E27FC236}">
                <a16:creationId xmlns:a16="http://schemas.microsoft.com/office/drawing/2014/main" id="{7F5336F9-E1E6-AC6D-8D33-5CB4FFE89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7317" y="2164247"/>
            <a:ext cx="2847036" cy="2847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9A2EB-6AAC-A174-221A-6FE92AEADB19}"/>
              </a:ext>
            </a:extLst>
          </p:cNvPr>
          <p:cNvSpPr txBox="1"/>
          <p:nvPr/>
        </p:nvSpPr>
        <p:spPr>
          <a:xfrm>
            <a:off x="563418" y="212436"/>
            <a:ext cx="11037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What’s next?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3EE31-1950-B1AF-DE03-07FC79B21019}"/>
              </a:ext>
            </a:extLst>
          </p:cNvPr>
          <p:cNvSpPr txBox="1"/>
          <p:nvPr/>
        </p:nvSpPr>
        <p:spPr>
          <a:xfrm>
            <a:off x="4095751" y="1964192"/>
            <a:ext cx="713566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Announce Call to Action initiative (Aug 2024)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Initiate consultation process, including engaging government + utility groups (Aug-Oct 2024)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Sensitize audiences at various water + sanitation forums (Aug-Nov 24)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Launch Call to Action (Nov 2024)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Follow up activities and continued engagement with partners initiatives (2025…)</a:t>
            </a:r>
          </a:p>
        </p:txBody>
      </p:sp>
    </p:spTree>
    <p:extLst>
      <p:ext uri="{BB962C8B-B14F-4D97-AF65-F5344CB8AC3E}">
        <p14:creationId xmlns:p14="http://schemas.microsoft.com/office/powerpoint/2010/main" val="76182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9C3C61-0B51-B50F-FBC3-A1D651A9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96" y="216891"/>
            <a:ext cx="10607959" cy="6424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243E76-B503-B871-C86C-233EBDBBC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740" y="216891"/>
            <a:ext cx="4892464" cy="65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D8E23A-887D-CDC9-207F-AC3154922F2E}"/>
              </a:ext>
            </a:extLst>
          </p:cNvPr>
          <p:cNvSpPr txBox="1"/>
          <p:nvPr/>
        </p:nvSpPr>
        <p:spPr>
          <a:xfrm>
            <a:off x="5486400" y="1643380"/>
            <a:ext cx="50596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Interested in being part of the Call to Action..?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Want to find out more..?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comments, input you would like to share..?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wsh@who.int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online platform coming soon!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Graphic 6" descr="Email outline">
            <a:extLst>
              <a:ext uri="{FF2B5EF4-FFF2-40B4-BE49-F238E27FC236}">
                <a16:creationId xmlns:a16="http://schemas.microsoft.com/office/drawing/2014/main" id="{EB0336A7-E002-ABDB-4FCD-3A6EAE361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5920" y="1874937"/>
            <a:ext cx="2844800" cy="3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7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blue background&#10;&#10;Description automatically generated">
            <a:extLst>
              <a:ext uri="{FF2B5EF4-FFF2-40B4-BE49-F238E27FC236}">
                <a16:creationId xmlns:a16="http://schemas.microsoft.com/office/drawing/2014/main" id="{526D5513-6362-F127-4D20-5689F04A4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5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B0ECF-A7F1-00E7-390E-EF2E7322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Session objectives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E5B778-157D-C2BB-0614-95DF000C0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Sensitize participants to Call to Action 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 process and roadmap for development</a:t>
            </a:r>
          </a:p>
        </p:txBody>
      </p:sp>
    </p:spTree>
    <p:extLst>
      <p:ext uri="{BB962C8B-B14F-4D97-AF65-F5344CB8AC3E}">
        <p14:creationId xmlns:p14="http://schemas.microsoft.com/office/powerpoint/2010/main" val="196683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C251-5620-DE3A-86A5-80946936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97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Agenda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66770C-CE03-D48E-C488-85203D2AF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842128"/>
              </p:ext>
            </p:extLst>
          </p:nvPr>
        </p:nvGraphicFramePr>
        <p:xfrm>
          <a:off x="838200" y="1585595"/>
          <a:ext cx="10185011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8213">
                  <a:extLst>
                    <a:ext uri="{9D8B030D-6E8A-4147-A177-3AD203B41FA5}">
                      <a16:colId xmlns:a16="http://schemas.microsoft.com/office/drawing/2014/main" val="2846580412"/>
                    </a:ext>
                  </a:extLst>
                </a:gridCol>
                <a:gridCol w="3846798">
                  <a:extLst>
                    <a:ext uri="{9D8B030D-6E8A-4147-A177-3AD203B41FA5}">
                      <a16:colId xmlns:a16="http://schemas.microsoft.com/office/drawing/2014/main" val="2796183621"/>
                    </a:ext>
                  </a:extLst>
                </a:gridCol>
              </a:tblGrid>
              <a:tr h="26155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opening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Daniela Bemfica ¦ IWA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242704"/>
                  </a:ext>
                </a:extLst>
              </a:tr>
              <a:tr h="46275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Opening remarks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Bruce Gordon ¦ WHO</a:t>
                      </a:r>
                    </a:p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Kala Vairavamoorthy ¦ IWA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698382"/>
                  </a:ext>
                </a:extLst>
              </a:tr>
              <a:tr h="26155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Overview of Call to Action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Batsirai </a:t>
                      </a:r>
                      <a:r>
                        <a:rPr lang="en-US" sz="2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Majuru</a:t>
                      </a: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¦ WHO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075786"/>
                  </a:ext>
                </a:extLst>
              </a:tr>
              <a:tr h="26155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Q&amp;A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Moderator: Robert Bos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18224"/>
                  </a:ext>
                </a:extLst>
              </a:tr>
              <a:tr h="106633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Why we need stronger recognition of the role of regulation in strengthening water and sanitation services:</a:t>
                      </a:r>
                    </a:p>
                    <a:p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Yvonne Magawa ¦ ESAWAS</a:t>
                      </a:r>
                    </a:p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Ximena Quiroz-Pita ¦ ADERASA</a:t>
                      </a:r>
                    </a:p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Julie Perkins ¦ GWOPA</a:t>
                      </a:r>
                    </a:p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Rita Amaral ¦ LIS-Water</a:t>
                      </a:r>
                    </a:p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Jorge Alvarez-Sala ¦ UNICEF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867538"/>
                  </a:ext>
                </a:extLst>
              </a:tr>
              <a:tr h="26155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Neil </a:t>
                      </a:r>
                      <a:r>
                        <a:rPr lang="en-US" sz="2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Dhot</a:t>
                      </a: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¦ </a:t>
                      </a:r>
                      <a:r>
                        <a:rPr lang="en-US" sz="2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Aquafed</a:t>
                      </a:r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Mtchera</a:t>
                      </a: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Chirwa ¦ ADB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691524"/>
                  </a:ext>
                </a:extLst>
              </a:tr>
              <a:tr h="26155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Closing remarks and vision for the future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Mohammad Al-</a:t>
                      </a:r>
                      <a:r>
                        <a:rPr lang="en-US" sz="2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Hmaidi</a:t>
                      </a:r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¦ WSRC</a:t>
                      </a:r>
                    </a:p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Daniela Bemfica ¦ IWA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23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98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C82A2-823D-CA38-699A-ECABFE8D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0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now?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CBAEA0-49CE-A54B-6789-CBE5E61511D1}"/>
              </a:ext>
            </a:extLst>
          </p:cNvPr>
          <p:cNvCxnSpPr>
            <a:cxnSpLocks/>
          </p:cNvCxnSpPr>
          <p:nvPr/>
        </p:nvCxnSpPr>
        <p:spPr>
          <a:xfrm>
            <a:off x="4678512" y="1651947"/>
            <a:ext cx="0" cy="3265714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0A3F90-8596-B83B-537D-CCB53562091A}"/>
              </a:ext>
            </a:extLst>
          </p:cNvPr>
          <p:cNvCxnSpPr>
            <a:cxnSpLocks/>
          </p:cNvCxnSpPr>
          <p:nvPr/>
        </p:nvCxnSpPr>
        <p:spPr>
          <a:xfrm>
            <a:off x="7530904" y="1651947"/>
            <a:ext cx="0" cy="3265714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0C8BCE-8B90-C534-1BC3-DDFC0C591F2A}"/>
              </a:ext>
            </a:extLst>
          </p:cNvPr>
          <p:cNvSpPr txBox="1"/>
          <p:nvPr/>
        </p:nvSpPr>
        <p:spPr>
          <a:xfrm>
            <a:off x="1276354" y="5563312"/>
            <a:ext cx="9753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Exacerbated by climate change, all these factors severely threaten progress towards universal access to safely managed drinking water and safely managed sanitation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79246-FE00-582C-37FA-B0BDC9BCAA0A}"/>
              </a:ext>
            </a:extLst>
          </p:cNvPr>
          <p:cNvSpPr txBox="1"/>
          <p:nvPr/>
        </p:nvSpPr>
        <p:spPr>
          <a:xfrm>
            <a:off x="1419499" y="3734344"/>
            <a:ext cx="234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Weak enabling environment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A76760-7AC0-4BAC-B1C9-4CF1C13D0CEB}"/>
              </a:ext>
            </a:extLst>
          </p:cNvPr>
          <p:cNvSpPr txBox="1"/>
          <p:nvPr/>
        </p:nvSpPr>
        <p:spPr>
          <a:xfrm>
            <a:off x="8429896" y="3712570"/>
            <a:ext cx="2342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Chronic underinvestment in water and sanitation services</a:t>
            </a:r>
          </a:p>
        </p:txBody>
      </p:sp>
      <p:pic>
        <p:nvPicPr>
          <p:cNvPr id="19" name="Graphic 18" descr="Circles with lines with solid fill">
            <a:extLst>
              <a:ext uri="{FF2B5EF4-FFF2-40B4-BE49-F238E27FC236}">
                <a16:creationId xmlns:a16="http://schemas.microsoft.com/office/drawing/2014/main" id="{AC72F51F-716C-F6B7-2C6F-449655C9B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0166" y="1905375"/>
            <a:ext cx="1828969" cy="1828969"/>
          </a:xfrm>
          <a:prstGeom prst="rect">
            <a:avLst/>
          </a:prstGeom>
        </p:spPr>
      </p:pic>
      <p:pic>
        <p:nvPicPr>
          <p:cNvPr id="21" name="Graphic 20" descr="Scales of justice outline">
            <a:extLst>
              <a:ext uri="{FF2B5EF4-FFF2-40B4-BE49-F238E27FC236}">
                <a16:creationId xmlns:a16="http://schemas.microsoft.com/office/drawing/2014/main" id="{A434A5E8-5416-65C6-EAB7-642882332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2112" y="1886700"/>
            <a:ext cx="1507776" cy="15077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027A2DC-75A4-A477-FCD6-BC93E7B7FE6A}"/>
              </a:ext>
            </a:extLst>
          </p:cNvPr>
          <p:cNvSpPr txBox="1"/>
          <p:nvPr/>
        </p:nvSpPr>
        <p:spPr>
          <a:xfrm>
            <a:off x="4902256" y="3734343"/>
            <a:ext cx="2342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Persistent inequalities in types of services that are regulated </a:t>
            </a:r>
          </a:p>
        </p:txBody>
      </p:sp>
      <p:pic>
        <p:nvPicPr>
          <p:cNvPr id="24" name="Graphic 23" descr="Transfer1 outline">
            <a:extLst>
              <a:ext uri="{FF2B5EF4-FFF2-40B4-BE49-F238E27FC236}">
                <a16:creationId xmlns:a16="http://schemas.microsoft.com/office/drawing/2014/main" id="{41BCAB6F-0089-2BB1-F163-E8DB5A3757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75520" y="1886700"/>
            <a:ext cx="1507776" cy="15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2B063-D029-529B-EDD7-3F8B58F7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38B44-D16A-44F2-CD1A-74B5B891A297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enabling environment: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Improve the political space that regulators are working in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Addressing inequalities: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Establish / extend regulatory mandates to services that are currently unregulated 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Strengthening implementation: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strengthening existing regulatory institutions + regulators’ associations, supporting establishment of additional ones </a:t>
            </a:r>
          </a:p>
        </p:txBody>
      </p:sp>
      <p:sp>
        <p:nvSpPr>
          <p:cNvPr id="1037" name="Oval 103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2A28CB0-4C20-964D-AACA-FA4EB981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r="18738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Arc 103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A sandy beach with a body of water in the middle&#10;&#10;Description automatically generated with low confidence">
            <a:extLst>
              <a:ext uri="{FF2B5EF4-FFF2-40B4-BE49-F238E27FC236}">
                <a16:creationId xmlns:a16="http://schemas.microsoft.com/office/drawing/2014/main" id="{A4AD4A2B-2D61-5255-95F7-CC605A69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5" b="-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8E06C-552B-07B0-D27F-56440019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10119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7ABA1-90C9-8507-73DE-E2C96CA27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4011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Increasing political recognition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the role of effective regulation in improving water and sanitation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Promoting uptake of good regulatory practices,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including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working frameworks and approaches that improve service delivery.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Promoting enhanced and better coordinated technical assistance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external support partners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Strengthening monitoring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the status of water and sanitation regulation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Bullseye with solid fill">
            <a:extLst>
              <a:ext uri="{FF2B5EF4-FFF2-40B4-BE49-F238E27FC236}">
                <a16:creationId xmlns:a16="http://schemas.microsoft.com/office/drawing/2014/main" id="{8E82AA5C-43F3-B97E-9FA0-CF28B7CC7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962" y="1929820"/>
            <a:ext cx="4221597" cy="422159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216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B038-89C3-B445-FDCB-DDFEBF80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would be in the Call to Action?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02D2590-E469-C1B0-026D-A5A435BFC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691401"/>
              </p:ext>
            </p:extLst>
          </p:nvPr>
        </p:nvGraphicFramePr>
        <p:xfrm>
          <a:off x="412750" y="12573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lus Sign 6">
            <a:extLst>
              <a:ext uri="{FF2B5EF4-FFF2-40B4-BE49-F238E27FC236}">
                <a16:creationId xmlns:a16="http://schemas.microsoft.com/office/drawing/2014/main" id="{0573F75C-1A36-E739-1E86-BE14FA145BC7}"/>
              </a:ext>
            </a:extLst>
          </p:cNvPr>
          <p:cNvSpPr/>
          <p:nvPr/>
        </p:nvSpPr>
        <p:spPr>
          <a:xfrm>
            <a:off x="9524365" y="2136775"/>
            <a:ext cx="845819" cy="930275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EDC89-CBDA-EB5D-BD07-7AF2F7841F8F}"/>
              </a:ext>
            </a:extLst>
          </p:cNvPr>
          <p:cNvSpPr txBox="1"/>
          <p:nvPr/>
        </p:nvSpPr>
        <p:spPr>
          <a:xfrm>
            <a:off x="9048750" y="3429000"/>
            <a:ext cx="2343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Key actions by stakeholders </a:t>
            </a:r>
          </a:p>
        </p:txBody>
      </p:sp>
    </p:spTree>
    <p:extLst>
      <p:ext uri="{BB962C8B-B14F-4D97-AF65-F5344CB8AC3E}">
        <p14:creationId xmlns:p14="http://schemas.microsoft.com/office/powerpoint/2010/main" val="164904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5ED8EB4-EC08-2E71-B8F4-EDBD8FD7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DB038-89C3-B445-FDCB-DDFEBF80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072" y="223837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Who is implicated?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1A763-C8E5-1FB5-BF1C-58E95614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825" y="2891401"/>
            <a:ext cx="3822189" cy="3742762"/>
          </a:xfrm>
        </p:spPr>
        <p:txBody>
          <a:bodyPr>
            <a:normAutofit/>
          </a:bodyPr>
          <a:lstStyle/>
          <a:p>
            <a:r>
              <a:rPr lang="en-US" sz="2400" dirty="0"/>
              <a:t>Water and sanitation regulators</a:t>
            </a:r>
          </a:p>
          <a:p>
            <a:r>
              <a:rPr lang="en-US" sz="2400" dirty="0"/>
              <a:t> Utilities / service providers</a:t>
            </a:r>
          </a:p>
          <a:p>
            <a:r>
              <a:rPr lang="en-US" sz="2400" dirty="0"/>
              <a:t>Governments</a:t>
            </a:r>
          </a:p>
          <a:p>
            <a:r>
              <a:rPr lang="en-US" sz="2400" dirty="0"/>
              <a:t>External support partners </a:t>
            </a:r>
          </a:p>
          <a:p>
            <a:r>
              <a:rPr lang="en-US" sz="2400" dirty="0"/>
              <a:t>Financing institutions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647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0A1B1A2BDD034CBF3A2195A9586F78" ma:contentTypeVersion="18" ma:contentTypeDescription="Create a new document." ma:contentTypeScope="" ma:versionID="1953f3cce355ad89a6bceeab2e7cef9f">
  <xsd:schema xmlns:xsd="http://www.w3.org/2001/XMLSchema" xmlns:xs="http://www.w3.org/2001/XMLSchema" xmlns:p="http://schemas.microsoft.com/office/2006/metadata/properties" xmlns:ns2="f4b4ef3b-06f3-41b8-ac58-0ff871da7dfe" xmlns:ns3="59e6e87c-977b-47fb-a544-8e29ac6dc153" targetNamespace="http://schemas.microsoft.com/office/2006/metadata/properties" ma:root="true" ma:fieldsID="c9a3459c16754fffb1331d9e27417d82" ns2:_="" ns3:_="">
    <xsd:import namespace="f4b4ef3b-06f3-41b8-ac58-0ff871da7dfe"/>
    <xsd:import namespace="59e6e87c-977b-47fb-a544-8e29ac6dc1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4ef3b-06f3-41b8-ac58-0ff871da7d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dbe15a9-36f8-4b2b-b671-10b48e7e11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6e87c-977b-47fb-a544-8e29ac6dc15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909135f-a311-4faa-bb31-0496f44210d0}" ma:internalName="TaxCatchAll" ma:showField="CatchAllData" ma:web="59e6e87c-977b-47fb-a544-8e29ac6dc1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b4ef3b-06f3-41b8-ac58-0ff871da7dfe">
      <Terms xmlns="http://schemas.microsoft.com/office/infopath/2007/PartnerControls"/>
    </lcf76f155ced4ddcb4097134ff3c332f>
    <TaxCatchAll xmlns="59e6e87c-977b-47fb-a544-8e29ac6dc1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6CEC4F-C6F2-4731-9520-1F3B485FE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b4ef3b-06f3-41b8-ac58-0ff871da7dfe"/>
    <ds:schemaRef ds:uri="59e6e87c-977b-47fb-a544-8e29ac6dc1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89E0B2-5FEE-41BB-AB10-A1D71C015A5B}">
  <ds:schemaRefs>
    <ds:schemaRef ds:uri="http://schemas.microsoft.com/office/2006/metadata/properties"/>
    <ds:schemaRef ds:uri="http://schemas.microsoft.com/office/infopath/2007/PartnerControls"/>
    <ds:schemaRef ds:uri="f4b4ef3b-06f3-41b8-ac58-0ff871da7dfe"/>
    <ds:schemaRef ds:uri="59e6e87c-977b-47fb-a544-8e29ac6dc153"/>
  </ds:schemaRefs>
</ds:datastoreItem>
</file>

<file path=customXml/itemProps3.xml><?xml version="1.0" encoding="utf-8"?>
<ds:datastoreItem xmlns:ds="http://schemas.openxmlformats.org/officeDocument/2006/customXml" ds:itemID="{16A272A5-89A4-45FA-92D9-2A8027598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Widescreen</PresentationFormat>
  <Paragraphs>91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 Theme</vt:lpstr>
      <vt:lpstr>Strengthening water and sanitation regulatory systems</vt:lpstr>
      <vt:lpstr>PowerPoint Presentation</vt:lpstr>
      <vt:lpstr>Session objectives</vt:lpstr>
      <vt:lpstr>Agenda </vt:lpstr>
      <vt:lpstr>Why now?</vt:lpstr>
      <vt:lpstr>Vision</vt:lpstr>
      <vt:lpstr>Objectives </vt:lpstr>
      <vt:lpstr>What would be in the Call to Action?</vt:lpstr>
      <vt:lpstr>Who is implicated? </vt:lpstr>
      <vt:lpstr>Who is involved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regulation of water and sanitation services</dc:title>
  <dc:creator>MAJURU, Batsirai</dc:creator>
  <cp:lastModifiedBy>Dr. Isabela Espindola</cp:lastModifiedBy>
  <cp:revision>2</cp:revision>
  <cp:lastPrinted>2024-08-09T16:14:25Z</cp:lastPrinted>
  <dcterms:created xsi:type="dcterms:W3CDTF">2024-08-09T13:49:07Z</dcterms:created>
  <dcterms:modified xsi:type="dcterms:W3CDTF">2024-08-14T16:23:48Z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0x0101001E0A1B1A2BDD034CBF3A2195A9586F78</vt:lpwstr>
  </property>
  <property fmtid="{D5CDD505-2E9C-101B-9397-08002B2CF9AE}" pid="3" name="MediaServiceImageTags">
    <vt:lpwstr/>
  </property>
</Properties>
</file>