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2"/>
  </p:notesMasterIdLst>
  <p:sldIdLst>
    <p:sldId id="327" r:id="rId2"/>
    <p:sldId id="337" r:id="rId3"/>
    <p:sldId id="328" r:id="rId4"/>
    <p:sldId id="329" r:id="rId5"/>
    <p:sldId id="330" r:id="rId6"/>
    <p:sldId id="331" r:id="rId7"/>
    <p:sldId id="332" r:id="rId8"/>
    <p:sldId id="336" r:id="rId9"/>
    <p:sldId id="334" r:id="rId10"/>
    <p:sldId id="33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775749"/>
    <a:srgbClr val="414646"/>
    <a:srgbClr val="C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336" autoAdjust="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DA192-0000-4DF1-99B6-2B4DFCC913A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6DC7A-36D0-4C52-A73B-739D9F9A6E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334800"/>
            <a:ext cx="6820062" cy="820615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4" y="1423988"/>
            <a:ext cx="804731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‹Nr.›</a:t>
            </a:fld>
            <a:endParaRPr lang="en-US" b="1" dirty="0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4" y="334963"/>
            <a:ext cx="6820063" cy="820615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423988"/>
            <a:ext cx="4038600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4" y="1423988"/>
            <a:ext cx="384654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‹Nr.›</a:t>
            </a:fld>
            <a:endParaRPr lang="en-US" dirty="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6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4" y="334800"/>
            <a:ext cx="6820063" cy="820615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‹Nr.›</a:t>
            </a:fld>
            <a:endParaRPr lang="en-US" dirty="0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‹Nr.›</a:t>
            </a:fld>
            <a:endParaRPr lang="en-US" dirty="0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1" y="1392237"/>
            <a:ext cx="8387999" cy="4751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012950"/>
            <a:ext cx="6587999" cy="1620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695375"/>
            <a:ext cx="6587999" cy="429166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071999" y="2028298"/>
            <a:ext cx="72000" cy="16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2" y="4553185"/>
            <a:ext cx="2047005" cy="19812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6331197"/>
            <a:ext cx="1436458" cy="1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3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73776"/>
            <a:ext cx="6820876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4" y="1981200"/>
            <a:ext cx="830543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4" name="Bild 3" descr="IWA_LOGO_white_background_RGB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888" y="397527"/>
            <a:ext cx="1036750" cy="7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info@iww-online.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mailto:m.offermann@iww-online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TRiM</a:t>
            </a:r>
            <a:r>
              <a:rPr lang="nl-NL" baseline="30000" dirty="0" smtClean="0"/>
              <a:t>®</a:t>
            </a:r>
            <a:r>
              <a:rPr lang="nl-NL" dirty="0" smtClean="0"/>
              <a:t>online – </a:t>
            </a:r>
            <a:br>
              <a:rPr lang="nl-NL" dirty="0" smtClean="0"/>
            </a:br>
            <a:r>
              <a:rPr lang="nl-NL" dirty="0" smtClean="0"/>
              <a:t>Webservice for </a:t>
            </a:r>
            <a:r>
              <a:rPr lang="nl-NL" dirty="0" smtClean="0">
                <a:solidFill>
                  <a:srgbClr val="FFC000"/>
                </a:solidFill>
              </a:rPr>
              <a:t>T</a:t>
            </a:r>
            <a:r>
              <a:rPr lang="nl-NL" dirty="0" smtClean="0"/>
              <a:t>echnical </a:t>
            </a:r>
            <a:r>
              <a:rPr lang="nl-NL" dirty="0" smtClean="0">
                <a:solidFill>
                  <a:srgbClr val="FFC000"/>
                </a:solidFill>
              </a:rPr>
              <a:t>Ri</a:t>
            </a:r>
            <a:r>
              <a:rPr lang="nl-NL" dirty="0" smtClean="0"/>
              <a:t>sk </a:t>
            </a:r>
            <a:r>
              <a:rPr lang="nl-NL" dirty="0" smtClean="0">
                <a:solidFill>
                  <a:srgbClr val="FFC000"/>
                </a:solidFill>
              </a:rPr>
              <a:t>M</a:t>
            </a:r>
            <a:r>
              <a:rPr lang="nl-NL" dirty="0" smtClean="0"/>
              <a:t>anagement</a:t>
            </a:r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695374"/>
            <a:ext cx="6587999" cy="1105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1800" dirty="0" smtClean="0">
                <a:solidFill>
                  <a:schemeClr val="tx1"/>
                </a:solidFill>
              </a:rPr>
              <a:t>Martin Offermann</a:t>
            </a:r>
            <a:r>
              <a:rPr lang="nl-NL" sz="1800" dirty="0">
                <a:solidFill>
                  <a:schemeClr val="tx1"/>
                </a:solidFill>
              </a:rPr>
              <a:t/>
            </a:r>
            <a:br>
              <a:rPr lang="nl-NL" sz="1800" dirty="0">
                <a:solidFill>
                  <a:schemeClr val="tx1"/>
                </a:solidFill>
              </a:rPr>
            </a:br>
            <a:r>
              <a:rPr lang="nl-NL" sz="1800" b="0" dirty="0" smtClean="0">
                <a:solidFill>
                  <a:schemeClr val="tx1"/>
                </a:solidFill>
              </a:rPr>
              <a:t>IWW Water Centre, Germany</a:t>
            </a:r>
            <a:endParaRPr lang="nl-NL" sz="1800" b="0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38" y="4057816"/>
            <a:ext cx="1728000" cy="380340"/>
          </a:xfrm>
          <a:prstGeom prst="rect">
            <a:avLst/>
          </a:prstGeom>
        </p:spPr>
      </p:pic>
      <p:pic>
        <p:nvPicPr>
          <p:cNvPr id="14" name="Bildplatzhalter 1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25" y="2011347"/>
            <a:ext cx="184337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Contact</a:t>
            </a:r>
            <a:r>
              <a:rPr lang="de-DE" dirty="0" smtClean="0"/>
              <a:t> Details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08355" y="1423988"/>
            <a:ext cx="4163646" cy="4994397"/>
          </a:xfrm>
          <a:noFill/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sz="2000" b="1" dirty="0" err="1" smtClean="0"/>
              <a:t>Address</a:t>
            </a:r>
            <a:endParaRPr lang="de-DE" sz="2000" b="1" dirty="0"/>
          </a:p>
          <a:p>
            <a:pPr lvl="1"/>
            <a:r>
              <a:rPr lang="de-DE" sz="1600" dirty="0"/>
              <a:t>IWW Zentrum </a:t>
            </a:r>
            <a:r>
              <a:rPr lang="de-DE" sz="1600" dirty="0" smtClean="0"/>
              <a:t>Wasser</a:t>
            </a:r>
          </a:p>
          <a:p>
            <a:pPr lvl="1"/>
            <a:r>
              <a:rPr lang="de-DE" sz="1600" dirty="0" smtClean="0"/>
              <a:t>Moritzstr</a:t>
            </a:r>
            <a:r>
              <a:rPr lang="de-DE" sz="1600" dirty="0"/>
              <a:t>. </a:t>
            </a:r>
            <a:r>
              <a:rPr lang="de-DE" sz="1600" dirty="0" smtClean="0"/>
              <a:t>26</a:t>
            </a:r>
          </a:p>
          <a:p>
            <a:pPr lvl="1"/>
            <a:r>
              <a:rPr lang="de-DE" sz="1600" dirty="0" smtClean="0"/>
              <a:t>45476 </a:t>
            </a:r>
            <a:r>
              <a:rPr lang="de-DE" sz="1600" dirty="0"/>
              <a:t>Mülheim an der </a:t>
            </a:r>
            <a:r>
              <a:rPr lang="de-DE" sz="1600" dirty="0" smtClean="0"/>
              <a:t>Ruhr</a:t>
            </a:r>
          </a:p>
          <a:p>
            <a:pPr lvl="1"/>
            <a:r>
              <a:rPr lang="de-DE" sz="1600" dirty="0" smtClean="0"/>
              <a:t>Germany</a:t>
            </a:r>
            <a:endParaRPr lang="de-DE" sz="1600" dirty="0"/>
          </a:p>
          <a:p>
            <a:endParaRPr lang="de-DE" sz="2000" dirty="0" smtClean="0"/>
          </a:p>
          <a:p>
            <a:r>
              <a:rPr lang="de-DE" sz="2000" b="1" dirty="0" err="1" smtClean="0"/>
              <a:t>Contact</a:t>
            </a:r>
            <a:r>
              <a:rPr lang="de-DE" sz="2000" b="1" dirty="0" smtClean="0"/>
              <a:t> </a:t>
            </a:r>
            <a:r>
              <a:rPr lang="de-DE" sz="2000" b="1" dirty="0" err="1"/>
              <a:t>us</a:t>
            </a:r>
            <a:r>
              <a:rPr lang="de-DE" sz="2000" b="1" dirty="0"/>
              <a:t>:</a:t>
            </a:r>
          </a:p>
          <a:p>
            <a:pPr lvl="1"/>
            <a:r>
              <a:rPr lang="de-DE" sz="1600" dirty="0"/>
              <a:t>Phone: +49 (0) 208 40303-0</a:t>
            </a:r>
          </a:p>
          <a:p>
            <a:pPr lvl="1"/>
            <a:r>
              <a:rPr lang="de-DE" sz="1600" dirty="0" err="1" smtClean="0"/>
              <a:t>e-mail</a:t>
            </a:r>
            <a:r>
              <a:rPr lang="de-DE" sz="1600" dirty="0"/>
              <a:t>: </a:t>
            </a:r>
            <a:r>
              <a:rPr lang="de-DE" sz="1600" dirty="0" smtClean="0">
                <a:hlinkClick r:id="rId2"/>
              </a:rPr>
              <a:t>info@iww-online.de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23987"/>
            <a:ext cx="2453384" cy="540000"/>
          </a:xfrm>
          <a:prstGeom prst="rect">
            <a:avLst/>
          </a:prstGeom>
        </p:spPr>
      </p:pic>
      <p:sp>
        <p:nvSpPr>
          <p:cNvPr id="7" name="Inhaltsplatzhalter 5"/>
          <p:cNvSpPr txBox="1">
            <a:spLocks/>
          </p:cNvSpPr>
          <p:nvPr/>
        </p:nvSpPr>
        <p:spPr>
          <a:xfrm>
            <a:off x="4572000" y="1423987"/>
            <a:ext cx="4163646" cy="49943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457200" rtl="0" eaLnBrk="1" latinLnBrk="0" hangingPunct="1">
              <a:lnSpc>
                <a:spcPct val="110000"/>
              </a:lnSpc>
              <a:spcBef>
                <a:spcPts val="1176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36575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11213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074738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347788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sz="1900" b="1" dirty="0" smtClean="0"/>
          </a:p>
          <a:p>
            <a:r>
              <a:rPr lang="de-DE" sz="1800" b="1" dirty="0" smtClean="0"/>
              <a:t>Martin Offermann</a:t>
            </a:r>
            <a:endParaRPr lang="de-DE" sz="1600" dirty="0" smtClean="0"/>
          </a:p>
          <a:p>
            <a:pPr lvl="1"/>
            <a:r>
              <a:rPr lang="de-DE" sz="1600" smtClean="0"/>
              <a:t>e-mail</a:t>
            </a:r>
            <a:r>
              <a:rPr lang="de-DE" sz="1600" dirty="0" smtClean="0"/>
              <a:t>: </a:t>
            </a:r>
            <a:r>
              <a:rPr lang="de-DE" sz="1600" dirty="0" smtClean="0">
                <a:hlinkClick r:id="rId4"/>
              </a:rPr>
              <a:t>m.offermann@iww-online.de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3" y="1411696"/>
            <a:ext cx="1800000" cy="21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IntRoduction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de-DE" b="1" dirty="0" err="1" smtClean="0"/>
              <a:t>About</a:t>
            </a:r>
            <a:r>
              <a:rPr lang="de-DE" b="1" dirty="0" smtClean="0"/>
              <a:t> IWW</a:t>
            </a:r>
          </a:p>
          <a:p>
            <a:pPr lvl="1"/>
            <a:r>
              <a:rPr lang="en-US" dirty="0"/>
              <a:t>Research, consulting and training </a:t>
            </a:r>
            <a:r>
              <a:rPr lang="en-US" dirty="0" err="1"/>
              <a:t>centre</a:t>
            </a:r>
            <a:r>
              <a:rPr lang="en-US" dirty="0"/>
              <a:t> for drinking water, bathing water, process water, industrial water and waste </a:t>
            </a:r>
            <a:r>
              <a:rPr lang="en-US" dirty="0" smtClean="0"/>
              <a:t>water</a:t>
            </a:r>
          </a:p>
          <a:p>
            <a:pPr lvl="1"/>
            <a:r>
              <a:rPr lang="de-DE" dirty="0" smtClean="0"/>
              <a:t>Part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DVGW - </a:t>
            </a:r>
            <a:r>
              <a:rPr lang="en-US" dirty="0"/>
              <a:t>German Technical and Scientific Association for Gas and Water</a:t>
            </a:r>
            <a:endParaRPr lang="de-DE" dirty="0"/>
          </a:p>
          <a:p>
            <a:pPr lvl="1"/>
            <a:r>
              <a:rPr lang="de-DE" dirty="0" smtClean="0"/>
              <a:t>6 </a:t>
            </a:r>
            <a:r>
              <a:rPr lang="de-DE" dirty="0" err="1" smtClean="0"/>
              <a:t>departments</a:t>
            </a:r>
            <a:r>
              <a:rPr lang="de-DE" dirty="0"/>
              <a:t> (Water Resources Management, Water Technology, Water Networks, Water Quality, Applied </a:t>
            </a:r>
            <a:r>
              <a:rPr lang="de-DE" dirty="0" err="1" smtClean="0"/>
              <a:t>Microbiology</a:t>
            </a:r>
            <a:r>
              <a:rPr lang="de-DE" dirty="0"/>
              <a:t>, Water Economics &amp; </a:t>
            </a:r>
            <a:r>
              <a:rPr lang="de-DE" dirty="0" smtClean="0"/>
              <a:t>Management)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140 scientists, engineers, economists and technicians</a:t>
            </a:r>
          </a:p>
          <a:p>
            <a:pPr lvl="1"/>
            <a:r>
              <a:rPr lang="de-DE" dirty="0" smtClean="0"/>
              <a:t>6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developers</a:t>
            </a:r>
            <a:endParaRPr lang="de-DE" dirty="0" smtClean="0"/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de-DE" b="1" dirty="0" err="1" smtClean="0"/>
              <a:t>About</a:t>
            </a:r>
            <a:r>
              <a:rPr lang="de-DE" b="1" dirty="0" smtClean="0"/>
              <a:t> TRiM</a:t>
            </a:r>
            <a:r>
              <a:rPr lang="de-DE" b="1" baseline="30000" dirty="0" smtClean="0"/>
              <a:t>®</a:t>
            </a:r>
            <a:r>
              <a:rPr lang="de-DE" b="1" dirty="0" smtClean="0"/>
              <a:t>online</a:t>
            </a:r>
          </a:p>
          <a:p>
            <a:pPr lvl="1"/>
            <a:r>
              <a:rPr lang="de-DE" dirty="0" smtClean="0"/>
              <a:t>Commercial </a:t>
            </a:r>
            <a:r>
              <a:rPr lang="de-DE" dirty="0" err="1" smtClean="0"/>
              <a:t>webservice</a:t>
            </a:r>
            <a:r>
              <a:rPr lang="de-DE" dirty="0" smtClean="0"/>
              <a:t> (SaaS) </a:t>
            </a:r>
            <a:r>
              <a:rPr lang="de-DE" dirty="0" err="1" smtClean="0"/>
              <a:t>for</a:t>
            </a:r>
            <a:r>
              <a:rPr lang="de-DE" dirty="0" smtClean="0"/>
              <a:t> German </a:t>
            </a:r>
            <a:r>
              <a:rPr lang="de-DE" dirty="0" err="1" smtClean="0"/>
              <a:t>water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gas) </a:t>
            </a:r>
            <a:r>
              <a:rPr lang="de-DE" dirty="0" err="1" smtClean="0"/>
              <a:t>suppliers</a:t>
            </a:r>
            <a:endParaRPr lang="de-DE" dirty="0" smtClean="0"/>
          </a:p>
          <a:p>
            <a:pPr lvl="1"/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en-GB" dirty="0" smtClean="0"/>
              <a:t>R&amp;D project </a:t>
            </a:r>
            <a:r>
              <a:rPr lang="en-US" dirty="0"/>
              <a:t>co-financed by </a:t>
            </a:r>
            <a:r>
              <a:rPr lang="en-US" dirty="0" err="1"/>
              <a:t>innogy</a:t>
            </a:r>
            <a:r>
              <a:rPr lang="en-US" dirty="0"/>
              <a:t> SE and in cooperation with four German water suppliers </a:t>
            </a:r>
            <a:endParaRPr lang="de-DE" dirty="0" smtClean="0"/>
          </a:p>
          <a:p>
            <a:pPr lvl="1"/>
            <a:r>
              <a:rPr lang="en-US" dirty="0" smtClean="0"/>
              <a:t>Output of the project was the development </a:t>
            </a:r>
            <a:r>
              <a:rPr lang="en-US" dirty="0"/>
              <a:t>of a self-check for small and medium sized water suppliers for the implementation of a </a:t>
            </a:r>
            <a:r>
              <a:rPr lang="en-US" dirty="0" smtClean="0"/>
              <a:t>technical risk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8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WSP in Germany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1900" b="1" dirty="0" smtClean="0"/>
              <a:t>WSP in Germany:</a:t>
            </a:r>
          </a:p>
          <a:p>
            <a:pPr lvl="1"/>
            <a:r>
              <a:rPr lang="de-DE" sz="1700" dirty="0" smtClean="0"/>
              <a:t>Water Safety </a:t>
            </a:r>
            <a:r>
              <a:rPr lang="de-DE" sz="1700" dirty="0" err="1" smtClean="0"/>
              <a:t>Planning</a:t>
            </a:r>
            <a:r>
              <a:rPr lang="de-DE" sz="1700" dirty="0" smtClean="0"/>
              <a:t> aka Technical </a:t>
            </a:r>
            <a:r>
              <a:rPr lang="de-DE" sz="1700" dirty="0" err="1" smtClean="0"/>
              <a:t>Risk</a:t>
            </a:r>
            <a:r>
              <a:rPr lang="de-DE" sz="1700" dirty="0" smtClean="0"/>
              <a:t> Management in Germany</a:t>
            </a:r>
          </a:p>
          <a:p>
            <a:pPr lvl="1"/>
            <a:r>
              <a:rPr lang="de-DE" sz="1700" dirty="0" smtClean="0"/>
              <a:t>Deals </a:t>
            </a:r>
            <a:r>
              <a:rPr lang="de-DE" sz="1700" dirty="0" err="1" smtClean="0"/>
              <a:t>with</a:t>
            </a:r>
            <a:r>
              <a:rPr lang="de-DE" sz="1700" dirty="0" smtClean="0"/>
              <a:t> </a:t>
            </a:r>
            <a:r>
              <a:rPr lang="de-DE" sz="1700" dirty="0" err="1" smtClean="0"/>
              <a:t>risks</a:t>
            </a:r>
            <a:r>
              <a:rPr lang="de-DE" sz="1700" dirty="0" smtClean="0"/>
              <a:t> </a:t>
            </a:r>
            <a:r>
              <a:rPr lang="de-DE" sz="1700" dirty="0" err="1" smtClean="0"/>
              <a:t>related</a:t>
            </a:r>
            <a:r>
              <a:rPr lang="de-DE" sz="1700" dirty="0" smtClean="0"/>
              <a:t> </a:t>
            </a:r>
            <a:r>
              <a:rPr lang="de-DE" sz="1700" dirty="0" err="1" smtClean="0"/>
              <a:t>to</a:t>
            </a:r>
            <a:r>
              <a:rPr lang="de-DE" sz="1700" dirty="0" smtClean="0"/>
              <a:t> </a:t>
            </a:r>
            <a:r>
              <a:rPr lang="de-DE" sz="1700" dirty="0" err="1" smtClean="0"/>
              <a:t>water</a:t>
            </a:r>
            <a:r>
              <a:rPr lang="de-DE" sz="1700" dirty="0" smtClean="0"/>
              <a:t> safety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security</a:t>
            </a:r>
            <a:r>
              <a:rPr lang="de-DE" sz="1700" dirty="0" smtClean="0"/>
              <a:t> (</a:t>
            </a:r>
            <a:r>
              <a:rPr lang="de-DE" sz="1700" dirty="0" err="1" smtClean="0"/>
              <a:t>quality</a:t>
            </a:r>
            <a:r>
              <a:rPr lang="de-DE" sz="1700" dirty="0" smtClean="0"/>
              <a:t>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quantity</a:t>
            </a:r>
            <a:r>
              <a:rPr lang="de-DE" sz="1700" dirty="0" smtClean="0"/>
              <a:t>)</a:t>
            </a:r>
          </a:p>
          <a:p>
            <a:pPr lvl="1"/>
            <a:r>
              <a:rPr lang="de-DE" sz="1700" dirty="0" smtClean="0"/>
              <a:t>Part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technical</a:t>
            </a:r>
            <a:r>
              <a:rPr lang="de-DE" sz="1700" dirty="0" smtClean="0"/>
              <a:t> </a:t>
            </a:r>
            <a:r>
              <a:rPr lang="de-DE" sz="1700" dirty="0" err="1" smtClean="0"/>
              <a:t>standard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DVGW </a:t>
            </a:r>
            <a:r>
              <a:rPr lang="de-DE" sz="1700" dirty="0" err="1" smtClean="0"/>
              <a:t>since</a:t>
            </a:r>
            <a:r>
              <a:rPr lang="de-DE" sz="1700" dirty="0" smtClean="0"/>
              <a:t> 2008, DIN EN </a:t>
            </a:r>
            <a:r>
              <a:rPr lang="de-DE" sz="1700" dirty="0" err="1" smtClean="0"/>
              <a:t>standard</a:t>
            </a:r>
            <a:r>
              <a:rPr lang="de-DE" sz="1700" dirty="0" smtClean="0"/>
              <a:t> </a:t>
            </a:r>
            <a:r>
              <a:rPr lang="de-DE" sz="1700" dirty="0" err="1" smtClean="0"/>
              <a:t>since</a:t>
            </a:r>
            <a:r>
              <a:rPr lang="de-DE" sz="1700" dirty="0" smtClean="0"/>
              <a:t> 2013</a:t>
            </a:r>
          </a:p>
          <a:p>
            <a:pPr lvl="1"/>
            <a:r>
              <a:rPr lang="en-US" sz="1700" dirty="0" smtClean="0"/>
              <a:t>Will </a:t>
            </a:r>
            <a:r>
              <a:rPr lang="en-US" sz="1700" dirty="0"/>
              <a:t>become mandatory as part of the implementation of the EU Drinking Water </a:t>
            </a:r>
            <a:r>
              <a:rPr lang="en-US" sz="1700" dirty="0" smtClean="0"/>
              <a:t>Directive</a:t>
            </a:r>
            <a:endParaRPr lang="de-DE" sz="1700" dirty="0" smtClean="0"/>
          </a:p>
          <a:p>
            <a:pPr lvl="1"/>
            <a:endParaRPr lang="de-DE" sz="1600" dirty="0" smtClean="0"/>
          </a:p>
          <a:p>
            <a:r>
              <a:rPr lang="de-DE" sz="1900" b="1" dirty="0" err="1" smtClean="0"/>
              <a:t>Challenges</a:t>
            </a:r>
            <a:r>
              <a:rPr lang="de-DE" sz="1900" b="1" dirty="0" smtClean="0"/>
              <a:t>:</a:t>
            </a:r>
          </a:p>
          <a:p>
            <a:pPr lvl="1"/>
            <a:r>
              <a:rPr lang="de-DE" sz="1700" dirty="0" err="1"/>
              <a:t>Heterogeneous</a:t>
            </a:r>
            <a:r>
              <a:rPr lang="de-DE" sz="1700" dirty="0"/>
              <a:t> </a:t>
            </a:r>
            <a:r>
              <a:rPr lang="de-DE" sz="1700" dirty="0" err="1"/>
              <a:t>structure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water</a:t>
            </a:r>
            <a:r>
              <a:rPr lang="de-DE" sz="1700" dirty="0"/>
              <a:t> </a:t>
            </a:r>
            <a:r>
              <a:rPr lang="de-DE" sz="1700" dirty="0" err="1"/>
              <a:t>suppliers</a:t>
            </a:r>
            <a:r>
              <a:rPr lang="de-DE" sz="1700" dirty="0"/>
              <a:t>; </a:t>
            </a:r>
            <a:r>
              <a:rPr lang="de-DE" sz="1700" dirty="0" err="1"/>
              <a:t>many</a:t>
            </a:r>
            <a:r>
              <a:rPr lang="de-DE" sz="1700" dirty="0"/>
              <a:t> </a:t>
            </a:r>
            <a:r>
              <a:rPr lang="de-DE" sz="1700" dirty="0" err="1"/>
              <a:t>very</a:t>
            </a:r>
            <a:r>
              <a:rPr lang="de-DE" sz="1700" dirty="0"/>
              <a:t> </a:t>
            </a:r>
            <a:r>
              <a:rPr lang="de-DE" sz="1700" dirty="0" err="1"/>
              <a:t>small</a:t>
            </a:r>
            <a:r>
              <a:rPr lang="de-DE" sz="1700" dirty="0"/>
              <a:t> </a:t>
            </a:r>
            <a:r>
              <a:rPr lang="de-DE" sz="1700" dirty="0" err="1"/>
              <a:t>water</a:t>
            </a:r>
            <a:r>
              <a:rPr lang="de-DE" sz="1700" dirty="0"/>
              <a:t> </a:t>
            </a:r>
            <a:r>
              <a:rPr lang="de-DE" sz="1700" dirty="0" err="1" smtClean="0"/>
              <a:t>suppliers</a:t>
            </a:r>
            <a:r>
              <a:rPr lang="de-DE" sz="1700" dirty="0" smtClean="0"/>
              <a:t>; multi-utilities </a:t>
            </a:r>
            <a:r>
              <a:rPr lang="de-DE" sz="1700" dirty="0" err="1" smtClean="0"/>
              <a:t>supplying</a:t>
            </a:r>
            <a:r>
              <a:rPr lang="de-DE" sz="1700" dirty="0" smtClean="0"/>
              <a:t> </a:t>
            </a:r>
            <a:r>
              <a:rPr lang="de-DE" sz="1700" dirty="0" err="1" smtClean="0"/>
              <a:t>several</a:t>
            </a:r>
            <a:r>
              <a:rPr lang="de-DE" sz="1700" dirty="0" smtClean="0"/>
              <a:t> </a:t>
            </a:r>
            <a:r>
              <a:rPr lang="de-DE" sz="1700" dirty="0" err="1" smtClean="0"/>
              <a:t>sectors</a:t>
            </a:r>
            <a:r>
              <a:rPr lang="de-DE" sz="1700" dirty="0" smtClean="0"/>
              <a:t>, </a:t>
            </a:r>
            <a:r>
              <a:rPr lang="de-DE" sz="1700" dirty="0" err="1" smtClean="0"/>
              <a:t>as</a:t>
            </a:r>
            <a:r>
              <a:rPr lang="de-DE" sz="1700" dirty="0" smtClean="0"/>
              <a:t> gas</a:t>
            </a:r>
            <a:r>
              <a:rPr lang="de-DE" sz="1700" dirty="0"/>
              <a:t>, </a:t>
            </a:r>
            <a:r>
              <a:rPr lang="de-DE" sz="1700" dirty="0" err="1" smtClean="0"/>
              <a:t>electricity</a:t>
            </a:r>
            <a:r>
              <a:rPr lang="de-DE" sz="1700" dirty="0" smtClean="0"/>
              <a:t>, …</a:t>
            </a:r>
          </a:p>
          <a:p>
            <a:pPr lvl="1"/>
            <a:r>
              <a:rPr lang="en-US" sz="1700" dirty="0" smtClean="0"/>
              <a:t>Limited </a:t>
            </a:r>
            <a:r>
              <a:rPr lang="en-US" sz="1700" dirty="0"/>
              <a:t>human, financial and technical </a:t>
            </a:r>
            <a:r>
              <a:rPr lang="en-US" sz="1700" dirty="0" smtClean="0"/>
              <a:t>resources</a:t>
            </a:r>
          </a:p>
          <a:p>
            <a:pPr lvl="1"/>
            <a:r>
              <a:rPr lang="en-US" sz="1700" dirty="0" smtClean="0"/>
              <a:t>Limited </a:t>
            </a:r>
            <a:r>
              <a:rPr lang="en-US" sz="1700" dirty="0"/>
              <a:t>methodological knowledge </a:t>
            </a:r>
            <a:endParaRPr lang="en-US" sz="1700" dirty="0" smtClean="0"/>
          </a:p>
          <a:p>
            <a:pPr lvl="1"/>
            <a:r>
              <a:rPr lang="de-DE" sz="1700" dirty="0" err="1" smtClean="0"/>
              <a:t>Up</a:t>
            </a:r>
            <a:r>
              <a:rPr lang="de-DE" sz="1700" dirty="0" smtClean="0"/>
              <a:t> </a:t>
            </a:r>
            <a:r>
              <a:rPr lang="de-DE" sz="1700" dirty="0" err="1" smtClean="0"/>
              <a:t>to</a:t>
            </a:r>
            <a:r>
              <a:rPr lang="de-DE" sz="1700" dirty="0" smtClean="0"/>
              <a:t> </a:t>
            </a:r>
            <a:r>
              <a:rPr lang="de-DE" sz="1700" dirty="0" err="1" smtClean="0"/>
              <a:t>now</a:t>
            </a:r>
            <a:r>
              <a:rPr lang="de-DE" sz="1700" dirty="0" smtClean="0"/>
              <a:t>, </a:t>
            </a:r>
            <a:r>
              <a:rPr lang="de-DE" sz="1700" dirty="0" err="1" smtClean="0"/>
              <a:t>risk</a:t>
            </a:r>
            <a:r>
              <a:rPr lang="de-DE" sz="1700" dirty="0" smtClean="0"/>
              <a:t> </a:t>
            </a:r>
            <a:r>
              <a:rPr lang="de-DE" sz="1700" dirty="0" err="1" smtClean="0"/>
              <a:t>management</a:t>
            </a:r>
            <a:r>
              <a:rPr lang="de-DE" sz="1700" dirty="0" smtClean="0"/>
              <a:t> </a:t>
            </a:r>
            <a:r>
              <a:rPr lang="de-DE" sz="1700" dirty="0" err="1" smtClean="0"/>
              <a:t>is</a:t>
            </a:r>
            <a:r>
              <a:rPr lang="de-DE" sz="1700" dirty="0" smtClean="0"/>
              <a:t> not </a:t>
            </a:r>
            <a:r>
              <a:rPr lang="de-DE" sz="1700" dirty="0" err="1" smtClean="0"/>
              <a:t>mandatory</a:t>
            </a:r>
            <a:endParaRPr lang="de-DE" sz="1700" dirty="0" smtClean="0"/>
          </a:p>
          <a:p>
            <a:pPr lvl="1"/>
            <a:endParaRPr lang="de-DE" sz="1800" dirty="0" smtClean="0"/>
          </a:p>
          <a:p>
            <a:pPr lvl="1"/>
            <a:endParaRPr lang="en-GB" sz="1400" dirty="0"/>
          </a:p>
          <a:p>
            <a:endParaRPr lang="en-US" i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7240" y="3487509"/>
            <a:ext cx="3846512" cy="293087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120640" y="5949721"/>
            <a:ext cx="1371600" cy="15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dirty="0" err="1" smtClean="0">
                <a:solidFill>
                  <a:schemeClr val="tx1"/>
                </a:solidFill>
              </a:rPr>
              <a:t>Number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  <a:r>
              <a:rPr lang="de-DE" sz="800" b="1" dirty="0" err="1" smtClean="0">
                <a:solidFill>
                  <a:schemeClr val="tx1"/>
                </a:solidFill>
              </a:rPr>
              <a:t>of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  <a:r>
              <a:rPr lang="de-DE" sz="800" b="1" dirty="0" err="1" smtClean="0">
                <a:solidFill>
                  <a:schemeClr val="tx1"/>
                </a:solidFill>
              </a:rPr>
              <a:t>water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  <a:r>
              <a:rPr lang="de-DE" sz="800" b="1" dirty="0" err="1" smtClean="0">
                <a:solidFill>
                  <a:schemeClr val="tx1"/>
                </a:solidFill>
              </a:rPr>
              <a:t>suplliers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20840" y="5955817"/>
            <a:ext cx="1371600" cy="15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dirty="0" smtClean="0">
                <a:solidFill>
                  <a:schemeClr val="tx1"/>
                </a:solidFill>
              </a:rPr>
              <a:t>Volume </a:t>
            </a:r>
            <a:r>
              <a:rPr lang="de-DE" sz="800" b="1" dirty="0" err="1" smtClean="0">
                <a:solidFill>
                  <a:schemeClr val="tx1"/>
                </a:solidFill>
              </a:rPr>
              <a:t>of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  <a:r>
              <a:rPr lang="de-DE" sz="800" b="1" dirty="0" err="1" smtClean="0">
                <a:solidFill>
                  <a:schemeClr val="tx1"/>
                </a:solidFill>
              </a:rPr>
              <a:t>water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39640" y="3587521"/>
            <a:ext cx="3276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Structure</a:t>
            </a:r>
            <a:r>
              <a:rPr lang="de-DE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</a:t>
            </a:r>
            <a:r>
              <a:rPr lang="de-DE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German </a:t>
            </a:r>
            <a:r>
              <a:rPr lang="de-DE" sz="1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water</a:t>
            </a:r>
            <a:r>
              <a:rPr lang="de-DE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supply</a:t>
            </a:r>
            <a:r>
              <a:rPr lang="de-DE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in 2010 </a:t>
            </a:r>
            <a:endParaRPr lang="de-DE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640" y="1338610"/>
            <a:ext cx="153014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949" y="1327509"/>
            <a:ext cx="149749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77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Risk</a:t>
            </a:r>
            <a:r>
              <a:rPr lang="de-DE" dirty="0" smtClean="0"/>
              <a:t> Management 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Where can something happen?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can happen and how?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the associated risks?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can the risks be better managed?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 you determine whether the measures are effective?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 risk management </a:t>
            </a:r>
            <a:r>
              <a:rPr lang="en-US" dirty="0" smtClean="0"/>
              <a:t>well documented?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 anything changed?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DIN EN 15975-2</a:t>
            </a:r>
            <a:endParaRPr lang="de-DE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4882406" y="2286000"/>
            <a:ext cx="2717537" cy="3284854"/>
            <a:chOff x="3163181" y="909876"/>
            <a:chExt cx="2717537" cy="3284854"/>
          </a:xfrm>
        </p:grpSpPr>
        <p:cxnSp>
          <p:nvCxnSpPr>
            <p:cNvPr id="26" name="Gerader Verbinder 25"/>
            <p:cNvCxnSpPr>
              <a:stCxn id="28" idx="3"/>
              <a:endCxn id="32" idx="1"/>
            </p:cNvCxnSpPr>
            <p:nvPr/>
          </p:nvCxnSpPr>
          <p:spPr>
            <a:xfrm>
              <a:off x="5106718" y="1651455"/>
              <a:ext cx="0" cy="1954315"/>
            </a:xfrm>
            <a:prstGeom prst="line">
              <a:avLst/>
            </a:prstGeom>
            <a:noFill/>
            <a:ln w="25400" cap="flat" cmpd="sng" algn="ctr">
              <a:solidFill>
                <a:srgbClr val="00426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Rechteck 26"/>
            <p:cNvSpPr/>
            <p:nvPr/>
          </p:nvSpPr>
          <p:spPr>
            <a:xfrm>
              <a:off x="3619233" y="909876"/>
              <a:ext cx="1061472" cy="3284854"/>
            </a:xfrm>
            <a:prstGeom prst="rect">
              <a:avLst/>
            </a:prstGeom>
            <a:solidFill>
              <a:srgbClr val="004264"/>
            </a:solidFill>
            <a:ln w="9525" cap="flat" cmpd="sng" algn="ctr">
              <a:solidFill>
                <a:srgbClr val="2E5EA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Documentation</a:t>
              </a: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Eingekerbter Richtungspfeil 27"/>
            <p:cNvSpPr/>
            <p:nvPr/>
          </p:nvSpPr>
          <p:spPr>
            <a:xfrm rot="5400000">
              <a:off x="4782718" y="553455"/>
              <a:ext cx="648000" cy="1548000"/>
            </a:xfrm>
            <a:prstGeom prst="chevron">
              <a:avLst>
                <a:gd name="adj" fmla="val 22277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4264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1" kern="0" dirty="0" err="1" smtClean="0">
                  <a:solidFill>
                    <a:srgbClr val="004264"/>
                  </a:solidFill>
                  <a:latin typeface="Arial"/>
                </a:rPr>
                <a:t>Drinking</a:t>
              </a:r>
              <a:r>
                <a:rPr lang="de-DE" sz="800" b="1" kern="0" dirty="0" smtClean="0">
                  <a:solidFill>
                    <a:srgbClr val="004264"/>
                  </a:solidFill>
                  <a:latin typeface="Arial"/>
                </a:rPr>
                <a:t> Water Supply System Description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Eingekerbter Richtungspfeil 28"/>
            <p:cNvSpPr/>
            <p:nvPr/>
          </p:nvSpPr>
          <p:spPr>
            <a:xfrm rot="5400000">
              <a:off x="4782718" y="1167945"/>
              <a:ext cx="648000" cy="1548000"/>
            </a:xfrm>
            <a:prstGeom prst="chevron">
              <a:avLst>
                <a:gd name="adj" fmla="val 22277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4264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Hazard</a:t>
              </a:r>
              <a:r>
                <a:rPr kumimoji="0" lang="de-DE" sz="800" b="1" i="0" u="none" strike="noStrike" kern="0" cap="none" spc="0" normalizeH="0" noProof="0" dirty="0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Analysis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Eingekerbter Richtungspfeil 29"/>
            <p:cNvSpPr/>
            <p:nvPr/>
          </p:nvSpPr>
          <p:spPr>
            <a:xfrm rot="5400000">
              <a:off x="4782718" y="1782435"/>
              <a:ext cx="648000" cy="1548000"/>
            </a:xfrm>
            <a:prstGeom prst="chevron">
              <a:avLst>
                <a:gd name="adj" fmla="val 22277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4264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Risk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assessment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ingekerbter Richtungspfeil 30"/>
            <p:cNvSpPr/>
            <p:nvPr/>
          </p:nvSpPr>
          <p:spPr>
            <a:xfrm rot="5400000">
              <a:off x="4782718" y="2396925"/>
              <a:ext cx="648000" cy="1548000"/>
            </a:xfrm>
            <a:prstGeom prst="chevron">
              <a:avLst>
                <a:gd name="adj" fmla="val 22277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4264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Risk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Control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Eingekerbter Richtungspfeil 31"/>
            <p:cNvSpPr/>
            <p:nvPr/>
          </p:nvSpPr>
          <p:spPr>
            <a:xfrm rot="5400000">
              <a:off x="4782718" y="3011415"/>
              <a:ext cx="648000" cy="1548000"/>
            </a:xfrm>
            <a:prstGeom prst="chevron">
              <a:avLst>
                <a:gd name="adj" fmla="val 22277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4264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Verification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Risk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Management Approach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3" name="Gewinkelte Verbindung 32"/>
            <p:cNvCxnSpPr>
              <a:stCxn id="32" idx="3"/>
              <a:endCxn id="28" idx="1"/>
            </p:cNvCxnSpPr>
            <p:nvPr/>
          </p:nvCxnSpPr>
          <p:spPr>
            <a:xfrm rot="5400000" flipH="1">
              <a:off x="3625915" y="2628613"/>
              <a:ext cx="2961605" cy="12700"/>
            </a:xfrm>
            <a:prstGeom prst="bentConnector5">
              <a:avLst>
                <a:gd name="adj1" fmla="val -7719"/>
                <a:gd name="adj2" fmla="val 13061677"/>
                <a:gd name="adj3" fmla="val 112685"/>
              </a:avLst>
            </a:prstGeom>
            <a:noFill/>
            <a:ln w="25400" cap="flat" cmpd="sng" algn="ctr">
              <a:solidFill>
                <a:srgbClr val="004264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4" name="Textfeld 33"/>
            <p:cNvSpPr txBox="1"/>
            <p:nvPr/>
          </p:nvSpPr>
          <p:spPr>
            <a:xfrm rot="16200000">
              <a:off x="2974347" y="2429192"/>
              <a:ext cx="623889" cy="246221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64"/>
                  </a:solidFill>
                  <a:effectLst/>
                  <a:uLnTx/>
                  <a:uFillTx/>
                  <a:latin typeface="Arial"/>
                  <a:cs typeface="Arial"/>
                </a:rPr>
                <a:t>Review</a:t>
              </a: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4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7593946" y="2464335"/>
            <a:ext cx="338554" cy="30008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defTabSz="457200"/>
            <a:r>
              <a:rPr lang="de-DE" sz="1350" b="1" dirty="0">
                <a:solidFill>
                  <a:srgbClr val="E78E23"/>
                </a:solidFill>
                <a:latin typeface="Arial"/>
                <a:cs typeface="Arial"/>
                <a:sym typeface="Wingdings" panose="05000000000000000000" pitchFamily="2" charset="2"/>
              </a:rPr>
              <a:t></a:t>
            </a:r>
            <a:endParaRPr lang="de-DE" sz="1350" b="1" dirty="0">
              <a:solidFill>
                <a:srgbClr val="E78E23"/>
              </a:solidFill>
              <a:latin typeface="Arial"/>
              <a:cs typeface="Arial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7593946" y="3075937"/>
            <a:ext cx="3385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350" b="1" dirty="0">
                <a:solidFill>
                  <a:srgbClr val="E78E23"/>
                </a:solidFill>
                <a:latin typeface="Arial"/>
                <a:cs typeface="Arial"/>
                <a:sym typeface="Wingdings" panose="05000000000000000000" pitchFamily="2" charset="2"/>
              </a:rPr>
              <a:t></a:t>
            </a:r>
            <a:endParaRPr lang="de-DE" sz="1350" b="1" dirty="0">
              <a:solidFill>
                <a:srgbClr val="E78E23"/>
              </a:solidFill>
              <a:latin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593946" y="3654186"/>
            <a:ext cx="3385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350" b="1" dirty="0">
                <a:solidFill>
                  <a:srgbClr val="E78E23"/>
                </a:solidFill>
                <a:latin typeface="Arial"/>
                <a:cs typeface="Arial"/>
                <a:sym typeface="Wingdings" panose="05000000000000000000" pitchFamily="2" charset="2"/>
              </a:rPr>
              <a:t></a:t>
            </a:r>
            <a:endParaRPr lang="de-DE" sz="1350" b="1" dirty="0">
              <a:solidFill>
                <a:srgbClr val="E78E23"/>
              </a:solidFill>
              <a:latin typeface="Arial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593946" y="4334174"/>
            <a:ext cx="3385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350" b="1" dirty="0">
                <a:solidFill>
                  <a:srgbClr val="E78E23"/>
                </a:solidFill>
                <a:latin typeface="Arial"/>
                <a:cs typeface="Arial"/>
                <a:sym typeface="Wingdings" panose="05000000000000000000" pitchFamily="2" charset="2"/>
              </a:rPr>
              <a:t></a:t>
            </a:r>
            <a:endParaRPr lang="de-DE" sz="1350" b="1" dirty="0">
              <a:solidFill>
                <a:srgbClr val="E78E23"/>
              </a:solidFill>
              <a:latin typeface="Arial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7599943" y="4945776"/>
            <a:ext cx="3385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350" b="1" dirty="0">
                <a:solidFill>
                  <a:srgbClr val="E78E23"/>
                </a:solidFill>
                <a:latin typeface="Arial"/>
                <a:cs typeface="Arial"/>
                <a:sym typeface="Wingdings" panose="05000000000000000000" pitchFamily="2" charset="2"/>
              </a:rPr>
              <a:t></a:t>
            </a:r>
            <a:endParaRPr lang="de-DE" sz="1350" b="1" dirty="0">
              <a:solidFill>
                <a:srgbClr val="E78E23"/>
              </a:solidFill>
              <a:latin typeface="Arial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336675" y="3168028"/>
            <a:ext cx="3385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350" b="1" dirty="0">
                <a:solidFill>
                  <a:srgbClr val="E78E23"/>
                </a:solidFill>
                <a:latin typeface="Arial"/>
                <a:cs typeface="Arial"/>
                <a:sym typeface="Wingdings" panose="05000000000000000000" pitchFamily="2" charset="2"/>
              </a:rPr>
              <a:t></a:t>
            </a:r>
            <a:endParaRPr lang="de-DE" sz="1350" b="1" dirty="0">
              <a:solidFill>
                <a:srgbClr val="E78E23"/>
              </a:solidFill>
              <a:latin typeface="Arial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841093" y="3407972"/>
            <a:ext cx="3385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350" b="1" dirty="0">
                <a:solidFill>
                  <a:srgbClr val="E78E23"/>
                </a:solidFill>
                <a:latin typeface="Arial"/>
                <a:cs typeface="Arial"/>
                <a:sym typeface="Wingdings" panose="05000000000000000000" pitchFamily="2" charset="2"/>
              </a:rPr>
              <a:t></a:t>
            </a:r>
            <a:endParaRPr lang="de-DE" sz="1350" b="1" dirty="0">
              <a:solidFill>
                <a:srgbClr val="E78E23"/>
              </a:solidFill>
              <a:latin typeface="Arial"/>
              <a:cs typeface="Arial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128627" y="5867250"/>
            <a:ext cx="2812343" cy="215444"/>
          </a:xfrm>
          <a:prstGeom prst="rect">
            <a:avLst/>
          </a:prstGeom>
          <a:solidFill>
            <a:sysClr val="window" lastClr="FFFFFF"/>
          </a:solidFill>
        </p:spPr>
        <p:txBody>
          <a:bodyPr vert="horz"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264"/>
                </a:solidFill>
                <a:effectLst/>
                <a:uLnTx/>
                <a:uFillTx/>
                <a:latin typeface="Arial"/>
                <a:cs typeface="Arial"/>
              </a:rPr>
              <a:t>Source: DIN EN 15975-2:2013</a:t>
            </a:r>
          </a:p>
        </p:txBody>
      </p:sp>
    </p:spTree>
    <p:extLst>
      <p:ext uri="{BB962C8B-B14F-4D97-AF65-F5344CB8AC3E}">
        <p14:creationId xmlns:p14="http://schemas.microsoft.com/office/powerpoint/2010/main" val="5542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Drinking Water Supply System </a:t>
            </a:r>
            <a:r>
              <a:rPr lang="en-US" dirty="0" smtClean="0"/>
              <a:t>Description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1600" b="1" dirty="0" smtClean="0"/>
              <a:t>Supply </a:t>
            </a:r>
            <a:r>
              <a:rPr lang="de-DE" sz="1600" b="1" dirty="0" err="1" smtClean="0"/>
              <a:t>chain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from</a:t>
            </a:r>
            <a:r>
              <a:rPr lang="de-DE" sz="1600" b="1" dirty="0" smtClean="0"/>
              <a:t> </a:t>
            </a:r>
            <a:r>
              <a:rPr lang="de-DE" sz="1600" b="1" dirty="0" err="1"/>
              <a:t>source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tap</a:t>
            </a:r>
            <a:r>
              <a:rPr lang="de-DE" sz="1600" b="1" dirty="0"/>
              <a:t>:</a:t>
            </a:r>
          </a:p>
          <a:p>
            <a:pPr lvl="1"/>
            <a:r>
              <a:rPr lang="de-DE" sz="1400" dirty="0" err="1"/>
              <a:t>organization</a:t>
            </a:r>
            <a:r>
              <a:rPr lang="de-DE" sz="1400" dirty="0"/>
              <a:t> &amp; </a:t>
            </a:r>
            <a:r>
              <a:rPr lang="de-DE" sz="1400" dirty="0" err="1"/>
              <a:t>management</a:t>
            </a:r>
            <a:endParaRPr lang="de-DE" sz="1400" dirty="0"/>
          </a:p>
          <a:p>
            <a:pPr lvl="1"/>
            <a:r>
              <a:rPr lang="de-DE" sz="1400" dirty="0" err="1"/>
              <a:t>water</a:t>
            </a:r>
            <a:r>
              <a:rPr lang="de-DE" sz="1400" dirty="0"/>
              <a:t> </a:t>
            </a:r>
            <a:r>
              <a:rPr lang="de-DE" sz="1400" dirty="0" err="1"/>
              <a:t>catchment</a:t>
            </a:r>
            <a:endParaRPr lang="de-DE" sz="1400" dirty="0"/>
          </a:p>
          <a:p>
            <a:pPr lvl="1"/>
            <a:r>
              <a:rPr lang="de-DE" sz="1400" dirty="0" err="1"/>
              <a:t>water</a:t>
            </a:r>
            <a:r>
              <a:rPr lang="de-DE" sz="1400" dirty="0"/>
              <a:t> </a:t>
            </a:r>
            <a:r>
              <a:rPr lang="de-DE" sz="1400" dirty="0" err="1"/>
              <a:t>extraction</a:t>
            </a:r>
            <a:endParaRPr lang="de-DE" sz="1400" dirty="0"/>
          </a:p>
          <a:p>
            <a:pPr lvl="1"/>
            <a:r>
              <a:rPr lang="de-DE" sz="1400" dirty="0" err="1"/>
              <a:t>water</a:t>
            </a:r>
            <a:r>
              <a:rPr lang="de-DE" sz="1400" dirty="0"/>
              <a:t> </a:t>
            </a:r>
            <a:r>
              <a:rPr lang="de-DE" sz="1400" dirty="0" err="1"/>
              <a:t>treatment</a:t>
            </a:r>
            <a:r>
              <a:rPr lang="de-DE" sz="1400" dirty="0"/>
              <a:t> &amp; </a:t>
            </a:r>
            <a:r>
              <a:rPr lang="de-DE" sz="1400" dirty="0" err="1"/>
              <a:t>desinfection</a:t>
            </a:r>
            <a:endParaRPr lang="de-DE" sz="1400" dirty="0"/>
          </a:p>
          <a:p>
            <a:pPr lvl="1"/>
            <a:r>
              <a:rPr lang="de-DE" sz="1400" dirty="0" err="1"/>
              <a:t>water</a:t>
            </a:r>
            <a:r>
              <a:rPr lang="de-DE" sz="1400" dirty="0"/>
              <a:t> </a:t>
            </a:r>
            <a:r>
              <a:rPr lang="de-DE" sz="1400" dirty="0" err="1"/>
              <a:t>pumping</a:t>
            </a:r>
            <a:r>
              <a:rPr lang="de-DE" sz="1400" dirty="0"/>
              <a:t> &amp; </a:t>
            </a:r>
            <a:r>
              <a:rPr lang="de-DE" sz="1400" dirty="0" err="1"/>
              <a:t>storage</a:t>
            </a:r>
            <a:endParaRPr lang="de-DE" sz="1400" dirty="0"/>
          </a:p>
          <a:p>
            <a:pPr lvl="1"/>
            <a:r>
              <a:rPr lang="de-DE" sz="1400" dirty="0"/>
              <a:t>Water </a:t>
            </a:r>
            <a:r>
              <a:rPr lang="de-DE" sz="1400" dirty="0" err="1"/>
              <a:t>transport</a:t>
            </a:r>
            <a:r>
              <a:rPr lang="de-DE" sz="1400" dirty="0"/>
              <a:t> &amp; </a:t>
            </a:r>
            <a:r>
              <a:rPr lang="de-DE" sz="1400" dirty="0" err="1" smtClean="0"/>
              <a:t>distribution</a:t>
            </a:r>
            <a:endParaRPr lang="de-DE" sz="1400" dirty="0" smtClean="0"/>
          </a:p>
          <a:p>
            <a:pPr lvl="1"/>
            <a:endParaRPr lang="de-DE" sz="1400" dirty="0"/>
          </a:p>
          <a:p>
            <a:r>
              <a:rPr lang="de-DE" sz="1600" dirty="0" smtClean="0"/>
              <a:t>User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b="1" dirty="0" err="1" smtClean="0"/>
              <a:t>add</a:t>
            </a:r>
            <a:r>
              <a:rPr lang="de-DE" sz="1600" b="1" dirty="0" smtClean="0"/>
              <a:t> different </a:t>
            </a:r>
            <a:r>
              <a:rPr lang="de-DE" sz="1600" dirty="0" err="1" smtClean="0"/>
              <a:t>assessment</a:t>
            </a:r>
            <a:r>
              <a:rPr lang="de-DE" sz="1600" dirty="0" smtClean="0"/>
              <a:t> </a:t>
            </a:r>
            <a:r>
              <a:rPr lang="de-DE" sz="1600" b="1" dirty="0" err="1" smtClean="0"/>
              <a:t>objects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supply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, </a:t>
            </a:r>
            <a:r>
              <a:rPr lang="en-US" sz="1600" dirty="0" smtClean="0"/>
              <a:t>e.g</a:t>
            </a:r>
            <a:r>
              <a:rPr lang="en-US" sz="1600" dirty="0"/>
              <a:t>. </a:t>
            </a:r>
            <a:endParaRPr lang="en-US" sz="1600" dirty="0" smtClean="0"/>
          </a:p>
          <a:p>
            <a:pPr lvl="1"/>
            <a:r>
              <a:rPr lang="en-US" sz="1400" dirty="0" smtClean="0"/>
              <a:t>boreholes</a:t>
            </a:r>
            <a:r>
              <a:rPr lang="en-US" sz="1400" dirty="0"/>
              <a:t>, </a:t>
            </a:r>
            <a:endParaRPr lang="en-US" sz="1400" dirty="0" smtClean="0"/>
          </a:p>
          <a:p>
            <a:pPr lvl="1"/>
            <a:r>
              <a:rPr lang="en-US" sz="1400" dirty="0" smtClean="0"/>
              <a:t>storage </a:t>
            </a:r>
            <a:r>
              <a:rPr lang="en-US" sz="1400" dirty="0"/>
              <a:t>tanks, </a:t>
            </a:r>
            <a:endParaRPr lang="en-US" sz="1400" dirty="0" smtClean="0"/>
          </a:p>
          <a:p>
            <a:pPr lvl="1"/>
            <a:r>
              <a:rPr lang="en-US" sz="1400" dirty="0" smtClean="0"/>
              <a:t>pumping </a:t>
            </a:r>
            <a:r>
              <a:rPr lang="en-US" sz="1400" dirty="0"/>
              <a:t>stations, </a:t>
            </a:r>
            <a:endParaRPr lang="en-US" sz="1400" dirty="0" smtClean="0"/>
          </a:p>
          <a:p>
            <a:pPr lvl="1"/>
            <a:r>
              <a:rPr lang="en-US" sz="1400" dirty="0" smtClean="0"/>
              <a:t>mains</a:t>
            </a:r>
          </a:p>
          <a:p>
            <a:pPr lvl="1"/>
            <a:r>
              <a:rPr lang="en-US" sz="1400" dirty="0" smtClean="0"/>
              <a:t>…</a:t>
            </a:r>
            <a:endParaRPr lang="de-DE" sz="1400" dirty="0"/>
          </a:p>
          <a:p>
            <a:endParaRPr lang="de-DE" sz="1600" dirty="0"/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241394"/>
            <a:ext cx="3846512" cy="36030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b="48958"/>
          <a:stretch/>
        </p:blipFill>
        <p:spPr>
          <a:xfrm>
            <a:off x="4724400" y="4866578"/>
            <a:ext cx="3876245" cy="16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Hazard Analysis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Hazard analysis based on prepared </a:t>
            </a:r>
            <a:r>
              <a:rPr lang="en-US" sz="1600" b="1" dirty="0" smtClean="0"/>
              <a:t>lists </a:t>
            </a:r>
          </a:p>
          <a:p>
            <a:r>
              <a:rPr lang="de-DE" sz="1600" b="1" dirty="0" smtClean="0"/>
              <a:t>Lists </a:t>
            </a:r>
            <a:r>
              <a:rPr lang="de-DE" sz="1600" b="1" dirty="0" err="1" smtClean="0"/>
              <a:t>with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hazardous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events</a:t>
            </a:r>
            <a:r>
              <a:rPr lang="de-DE" sz="1600" b="1" dirty="0" smtClean="0"/>
              <a:t>, </a:t>
            </a:r>
            <a:r>
              <a:rPr lang="de-DE" sz="1600" b="1" dirty="0" err="1" smtClean="0"/>
              <a:t>which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address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effects</a:t>
            </a:r>
            <a:r>
              <a:rPr lang="de-DE" sz="1600" b="1" dirty="0" smtClean="0"/>
              <a:t> on safety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security</a:t>
            </a:r>
            <a:endParaRPr lang="de-DE" sz="1600" b="1" dirty="0" smtClean="0"/>
          </a:p>
          <a:p>
            <a:r>
              <a:rPr lang="de-DE" sz="1600" b="1" dirty="0" err="1" smtClean="0"/>
              <a:t>Hazards</a:t>
            </a:r>
            <a:r>
              <a:rPr lang="de-DE" sz="1600" b="1" dirty="0" smtClean="0"/>
              <a:t> in form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qualitative </a:t>
            </a:r>
            <a:r>
              <a:rPr lang="de-DE" sz="1600" b="1" dirty="0"/>
              <a:t>(</a:t>
            </a:r>
            <a:r>
              <a:rPr lang="de-DE" sz="1600" b="1" dirty="0" err="1"/>
              <a:t>biological</a:t>
            </a:r>
            <a:r>
              <a:rPr lang="de-DE" sz="1600" b="1" dirty="0"/>
              <a:t>, </a:t>
            </a:r>
            <a:r>
              <a:rPr lang="de-DE" sz="1600" b="1" dirty="0" err="1"/>
              <a:t>chemical</a:t>
            </a:r>
            <a:r>
              <a:rPr lang="de-DE" sz="1600" b="1" dirty="0"/>
              <a:t>, </a:t>
            </a:r>
            <a:r>
              <a:rPr lang="de-DE" sz="1600" b="1" dirty="0" err="1"/>
              <a:t>physical</a:t>
            </a:r>
            <a:r>
              <a:rPr lang="de-DE" sz="1600" b="1" dirty="0"/>
              <a:t>) </a:t>
            </a:r>
            <a:r>
              <a:rPr lang="de-DE" sz="1600" b="1" dirty="0" err="1"/>
              <a:t>and</a:t>
            </a:r>
            <a:r>
              <a:rPr lang="de-DE" sz="1600" b="1" dirty="0"/>
              <a:t> quantitative (</a:t>
            </a:r>
            <a:r>
              <a:rPr lang="de-DE" sz="1600" b="1" dirty="0" err="1"/>
              <a:t>continuity</a:t>
            </a:r>
            <a:r>
              <a:rPr lang="de-DE" sz="1600" b="1" dirty="0"/>
              <a:t>, </a:t>
            </a:r>
            <a:r>
              <a:rPr lang="de-DE" sz="1600" b="1" dirty="0" err="1"/>
              <a:t>volume</a:t>
            </a:r>
            <a:r>
              <a:rPr lang="de-DE" sz="1600" b="1" dirty="0"/>
              <a:t>, </a:t>
            </a:r>
            <a:r>
              <a:rPr lang="de-DE" sz="1600" b="1" dirty="0" err="1"/>
              <a:t>pressure</a:t>
            </a:r>
            <a:r>
              <a:rPr lang="de-DE" sz="1600" b="1" dirty="0"/>
              <a:t>) </a:t>
            </a:r>
            <a:r>
              <a:rPr lang="de-DE" sz="1600" b="1" dirty="0" err="1"/>
              <a:t>impairments</a:t>
            </a:r>
            <a:r>
              <a:rPr lang="de-DE" sz="1600" b="1" dirty="0"/>
              <a:t> </a:t>
            </a:r>
            <a:endParaRPr lang="de-DE" sz="1600" b="1" dirty="0" smtClean="0"/>
          </a:p>
          <a:p>
            <a:r>
              <a:rPr lang="de-DE" sz="1600" b="1" dirty="0" smtClean="0"/>
              <a:t>Numbers:</a:t>
            </a:r>
          </a:p>
          <a:p>
            <a:pPr lvl="1"/>
            <a:r>
              <a:rPr lang="de-DE" sz="1400" dirty="0" smtClean="0"/>
              <a:t>6 </a:t>
            </a:r>
            <a:r>
              <a:rPr lang="de-DE" sz="1400" dirty="0" err="1" smtClean="0"/>
              <a:t>processes</a:t>
            </a:r>
            <a:endParaRPr lang="de-DE" sz="1400" dirty="0" smtClean="0"/>
          </a:p>
          <a:p>
            <a:pPr lvl="1"/>
            <a:r>
              <a:rPr lang="de-DE" sz="1400" dirty="0" smtClean="0"/>
              <a:t>17 </a:t>
            </a:r>
            <a:r>
              <a:rPr lang="de-DE" sz="1400" dirty="0" err="1" smtClean="0"/>
              <a:t>types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infrastructure</a:t>
            </a:r>
            <a:r>
              <a:rPr lang="de-DE" sz="1400" dirty="0" smtClean="0"/>
              <a:t> </a:t>
            </a:r>
            <a:r>
              <a:rPr lang="de-DE" sz="1400" dirty="0" err="1" smtClean="0"/>
              <a:t>elements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273 </a:t>
            </a:r>
            <a:r>
              <a:rPr lang="de-DE" sz="1400" dirty="0" err="1" smtClean="0"/>
              <a:t>hazardous</a:t>
            </a:r>
            <a:r>
              <a:rPr lang="de-DE" sz="1400" dirty="0" smtClean="0"/>
              <a:t> </a:t>
            </a:r>
            <a:r>
              <a:rPr lang="de-DE" sz="1400" dirty="0" err="1" smtClean="0"/>
              <a:t>events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(</a:t>
            </a:r>
            <a:r>
              <a:rPr lang="de-DE" sz="1400" dirty="0" err="1" smtClean="0"/>
              <a:t>categories</a:t>
            </a:r>
            <a:r>
              <a:rPr lang="de-DE" sz="1400" dirty="0" smtClean="0"/>
              <a:t>: </a:t>
            </a:r>
            <a:r>
              <a:rPr lang="de-DE" sz="1400" dirty="0" err="1" smtClean="0"/>
              <a:t>planning</a:t>
            </a:r>
            <a:r>
              <a:rPr lang="de-DE" sz="1400" dirty="0" smtClean="0"/>
              <a:t>, </a:t>
            </a:r>
            <a:r>
              <a:rPr lang="de-DE" sz="1400" dirty="0" err="1" smtClean="0"/>
              <a:t>construction</a:t>
            </a:r>
            <a:r>
              <a:rPr lang="de-DE" sz="1400" dirty="0" smtClean="0"/>
              <a:t>, </a:t>
            </a:r>
            <a:r>
              <a:rPr lang="de-DE" sz="1400" dirty="0" err="1" smtClean="0"/>
              <a:t>operation</a:t>
            </a:r>
            <a:r>
              <a:rPr lang="de-DE" sz="1400" dirty="0" smtClean="0"/>
              <a:t>, </a:t>
            </a:r>
            <a:r>
              <a:rPr lang="de-DE" sz="1400" dirty="0" err="1" smtClean="0"/>
              <a:t>maintenance</a:t>
            </a:r>
            <a:r>
              <a:rPr lang="de-DE" sz="1400" dirty="0" smtClean="0"/>
              <a:t>)</a:t>
            </a:r>
          </a:p>
          <a:p>
            <a:pPr lvl="1"/>
            <a:r>
              <a:rPr lang="de-DE" sz="1400" dirty="0" smtClean="0"/>
              <a:t>568 </a:t>
            </a:r>
            <a:r>
              <a:rPr lang="de-DE" sz="1400" dirty="0" err="1" smtClean="0"/>
              <a:t>measures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risk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</a:t>
            </a:r>
            <a:endParaRPr lang="de-DE" sz="1400" dirty="0"/>
          </a:p>
          <a:p>
            <a:pPr lvl="1"/>
            <a:endParaRPr lang="de-DE" sz="14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6557" y="1423988"/>
            <a:ext cx="3846512" cy="382815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72000" y="5520549"/>
            <a:ext cx="25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© 2022 IWW Water </a:t>
            </a:r>
            <a:r>
              <a:rPr lang="de-DE" sz="1000" dirty="0" err="1" smtClean="0"/>
              <a:t>Centre</a:t>
            </a:r>
            <a:endParaRPr lang="de-DE" sz="1000" dirty="0" smtClean="0"/>
          </a:p>
          <a:p>
            <a:r>
              <a:rPr lang="de-DE" sz="1000" dirty="0" smtClean="0"/>
              <a:t> </a:t>
            </a:r>
            <a:r>
              <a:rPr lang="de-DE" sz="1000" dirty="0" err="1"/>
              <a:t>Automatic</a:t>
            </a:r>
            <a:r>
              <a:rPr lang="de-DE" sz="1000" dirty="0"/>
              <a:t> </a:t>
            </a:r>
            <a:r>
              <a:rPr lang="de-DE" sz="1000" dirty="0" err="1"/>
              <a:t>translation</a:t>
            </a:r>
            <a:r>
              <a:rPr lang="de-DE" sz="1000" dirty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Google </a:t>
            </a:r>
            <a:r>
              <a:rPr lang="de-DE" sz="1000" dirty="0" err="1" smtClean="0"/>
              <a:t>Translate</a:t>
            </a:r>
            <a:r>
              <a:rPr lang="de-DE" sz="1000" dirty="0" smtClean="0"/>
              <a:t>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389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assessment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8124" y="4800600"/>
            <a:ext cx="8302382" cy="1617785"/>
          </a:xfrm>
        </p:spPr>
        <p:txBody>
          <a:bodyPr>
            <a:noAutofit/>
          </a:bodyPr>
          <a:lstStyle/>
          <a:p>
            <a:r>
              <a:rPr lang="en-US" sz="1500" b="1" dirty="0" smtClean="0"/>
              <a:t>Hazards </a:t>
            </a:r>
            <a:r>
              <a:rPr lang="en-US" sz="1500" b="1" dirty="0"/>
              <a:t>and hazardous events </a:t>
            </a:r>
            <a:r>
              <a:rPr lang="en-US" sz="1500" dirty="0"/>
              <a:t>are assessed with regard to their risks for each supply element using a </a:t>
            </a:r>
            <a:r>
              <a:rPr lang="en-US" sz="1500" b="1" dirty="0"/>
              <a:t>3x3 risk </a:t>
            </a:r>
            <a:r>
              <a:rPr lang="en-US" sz="1500" b="1" dirty="0" smtClean="0"/>
              <a:t>matrix</a:t>
            </a:r>
          </a:p>
          <a:p>
            <a:r>
              <a:rPr lang="en-US" sz="1500" dirty="0" smtClean="0"/>
              <a:t>Assessment taking </a:t>
            </a:r>
            <a:r>
              <a:rPr lang="en-US" sz="1500" dirty="0"/>
              <a:t>into account </a:t>
            </a:r>
            <a:r>
              <a:rPr lang="en-US" sz="1500" b="1" dirty="0"/>
              <a:t>existing measures </a:t>
            </a:r>
            <a:r>
              <a:rPr lang="en-US" sz="1500" dirty="0"/>
              <a:t>(for control or mitigation</a:t>
            </a:r>
            <a:r>
              <a:rPr lang="en-US" sz="1500" dirty="0" smtClean="0"/>
              <a:t>) </a:t>
            </a:r>
            <a:r>
              <a:rPr lang="en-US" sz="1500" dirty="0"/>
              <a:t>which have been compiled on the </a:t>
            </a:r>
            <a:r>
              <a:rPr lang="en-US" sz="1500" b="1" dirty="0"/>
              <a:t>basis of the DVGW standards </a:t>
            </a:r>
            <a:r>
              <a:rPr lang="en-US" sz="1500" dirty="0"/>
              <a:t>and </a:t>
            </a:r>
            <a:r>
              <a:rPr lang="en-US" sz="1500" b="1" dirty="0"/>
              <a:t>further regulations </a:t>
            </a:r>
            <a:endParaRPr lang="en-US" sz="1500" b="1" dirty="0" smtClean="0"/>
          </a:p>
          <a:p>
            <a:r>
              <a:rPr lang="en-US" sz="1500" dirty="0" smtClean="0"/>
              <a:t>Possibility of using </a:t>
            </a:r>
            <a:r>
              <a:rPr lang="en-US" sz="1500" dirty="0"/>
              <a:t>suggested definitions or supplier-specific </a:t>
            </a:r>
            <a:r>
              <a:rPr lang="en-US" sz="1500" b="1" dirty="0"/>
              <a:t>definitions</a:t>
            </a:r>
            <a:r>
              <a:rPr lang="en-US" sz="1500" dirty="0"/>
              <a:t> for the </a:t>
            </a:r>
            <a:r>
              <a:rPr lang="en-US" sz="1500" b="1" dirty="0"/>
              <a:t>likelihood and severity</a:t>
            </a:r>
            <a:endParaRPr lang="de-DE" sz="15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8353" y="1423988"/>
            <a:ext cx="8312153" cy="33004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96000" y="1676400"/>
            <a:ext cx="25731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© 2022 IWW Water </a:t>
            </a:r>
            <a:r>
              <a:rPr lang="de-DE" sz="1000" dirty="0" err="1" smtClean="0"/>
              <a:t>Centre</a:t>
            </a:r>
            <a:endParaRPr lang="de-DE" sz="1000" dirty="0" smtClean="0"/>
          </a:p>
          <a:p>
            <a:r>
              <a:rPr lang="de-DE" sz="1000" dirty="0" smtClean="0"/>
              <a:t> </a:t>
            </a:r>
            <a:r>
              <a:rPr lang="de-DE" sz="1000" dirty="0" err="1"/>
              <a:t>Automatic</a:t>
            </a:r>
            <a:r>
              <a:rPr lang="de-DE" sz="1000" dirty="0"/>
              <a:t> </a:t>
            </a:r>
            <a:r>
              <a:rPr lang="de-DE" sz="1000" dirty="0" err="1"/>
              <a:t>translation</a:t>
            </a:r>
            <a:r>
              <a:rPr lang="de-DE" sz="1000" dirty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Google </a:t>
            </a:r>
            <a:r>
              <a:rPr lang="de-DE" sz="1000" dirty="0" err="1" smtClean="0"/>
              <a:t>Translate</a:t>
            </a:r>
            <a:r>
              <a:rPr lang="de-DE" sz="1000" dirty="0" smtClean="0"/>
              <a:t>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95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7789" y="1245927"/>
            <a:ext cx="8312400" cy="35546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Control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8124" y="4800600"/>
            <a:ext cx="8302382" cy="1617785"/>
          </a:xfrm>
        </p:spPr>
        <p:txBody>
          <a:bodyPr anchor="ctr">
            <a:noAutofit/>
          </a:bodyPr>
          <a:lstStyle/>
          <a:p>
            <a:r>
              <a:rPr lang="en-US" sz="1500" dirty="0"/>
              <a:t>If the identified risk is too high, further </a:t>
            </a:r>
            <a:r>
              <a:rPr lang="en-US" sz="1500" b="1" dirty="0"/>
              <a:t>measures</a:t>
            </a:r>
            <a:r>
              <a:rPr lang="en-US" sz="1500" dirty="0"/>
              <a:t> can be </a:t>
            </a:r>
            <a:r>
              <a:rPr lang="en-US" sz="1500" b="1" dirty="0"/>
              <a:t>defined</a:t>
            </a:r>
            <a:r>
              <a:rPr lang="en-US" sz="1500" dirty="0"/>
              <a:t> with corresponding </a:t>
            </a:r>
            <a:r>
              <a:rPr lang="en-US" sz="1500" b="1" dirty="0"/>
              <a:t>deadlines</a:t>
            </a:r>
            <a:r>
              <a:rPr lang="en-US" sz="1500" dirty="0"/>
              <a:t> and </a:t>
            </a:r>
            <a:r>
              <a:rPr lang="en-US" sz="1500" b="1" dirty="0" smtClean="0"/>
              <a:t>responsibilities</a:t>
            </a:r>
          </a:p>
          <a:p>
            <a:r>
              <a:rPr lang="en-US" sz="1500" dirty="0" smtClean="0"/>
              <a:t>It </a:t>
            </a:r>
            <a:r>
              <a:rPr lang="en-US" sz="1500" dirty="0" err="1" smtClean="0"/>
              <a:t>ist</a:t>
            </a:r>
            <a:r>
              <a:rPr lang="en-US" sz="1500" dirty="0" smtClean="0"/>
              <a:t> possible to change the </a:t>
            </a:r>
            <a:r>
              <a:rPr lang="en-US" sz="1500" b="1" dirty="0" smtClean="0"/>
              <a:t>status</a:t>
            </a:r>
            <a:r>
              <a:rPr lang="en-US" sz="1500" dirty="0" smtClean="0"/>
              <a:t> of measures from “</a:t>
            </a:r>
            <a:r>
              <a:rPr lang="en-US" sz="1500" b="1" dirty="0" smtClean="0"/>
              <a:t>to do</a:t>
            </a:r>
            <a:r>
              <a:rPr lang="en-US" sz="1500" dirty="0" smtClean="0"/>
              <a:t>” to “</a:t>
            </a:r>
            <a:r>
              <a:rPr lang="en-US" sz="1500" b="1" dirty="0" smtClean="0"/>
              <a:t>done</a:t>
            </a:r>
            <a:r>
              <a:rPr lang="en-US" sz="1500" dirty="0" smtClean="0"/>
              <a:t>”</a:t>
            </a:r>
            <a:endParaRPr lang="en-US" sz="1500" dirty="0"/>
          </a:p>
          <a:p>
            <a:r>
              <a:rPr lang="en-US" sz="1500" dirty="0" smtClean="0"/>
              <a:t>All </a:t>
            </a:r>
            <a:r>
              <a:rPr lang="en-US" sz="1500" b="1" dirty="0"/>
              <a:t>tables</a:t>
            </a:r>
            <a:r>
              <a:rPr lang="en-US" sz="1500" dirty="0"/>
              <a:t> can be </a:t>
            </a:r>
            <a:r>
              <a:rPr lang="en-US" sz="1500" b="1" dirty="0"/>
              <a:t>filtered</a:t>
            </a:r>
            <a:r>
              <a:rPr lang="en-US" sz="1500" dirty="0"/>
              <a:t> and </a:t>
            </a:r>
            <a:r>
              <a:rPr lang="en-US" sz="1500" b="1" dirty="0"/>
              <a:t>exported</a:t>
            </a:r>
            <a:r>
              <a:rPr lang="en-US" sz="1500" dirty="0"/>
              <a:t> in the filtered view</a:t>
            </a:r>
            <a:endParaRPr lang="de-DE" sz="15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62000" y="4310141"/>
            <a:ext cx="25731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© 2022 IWW Water </a:t>
            </a:r>
            <a:r>
              <a:rPr lang="de-DE" sz="1000" dirty="0" err="1" smtClean="0"/>
              <a:t>Centre</a:t>
            </a:r>
            <a:endParaRPr lang="de-DE" sz="1000" dirty="0" smtClean="0"/>
          </a:p>
          <a:p>
            <a:r>
              <a:rPr lang="de-DE" sz="1000" dirty="0" smtClean="0"/>
              <a:t> </a:t>
            </a:r>
            <a:r>
              <a:rPr lang="de-DE" sz="1000" dirty="0" err="1"/>
              <a:t>Automatic</a:t>
            </a:r>
            <a:r>
              <a:rPr lang="de-DE" sz="1000" dirty="0"/>
              <a:t> </a:t>
            </a:r>
            <a:r>
              <a:rPr lang="de-DE" sz="1000" dirty="0" err="1"/>
              <a:t>translation</a:t>
            </a:r>
            <a:r>
              <a:rPr lang="de-DE" sz="1000" dirty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Google </a:t>
            </a:r>
            <a:r>
              <a:rPr lang="de-DE" sz="1000" dirty="0" err="1" smtClean="0"/>
              <a:t>Translate</a:t>
            </a:r>
            <a:r>
              <a:rPr lang="de-DE" sz="1000" dirty="0" smtClean="0"/>
              <a:t>  </a:t>
            </a:r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6211462" y="4295393"/>
            <a:ext cx="25731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© 2022 IWW Water </a:t>
            </a:r>
            <a:r>
              <a:rPr lang="de-DE" sz="1000" dirty="0" err="1" smtClean="0"/>
              <a:t>Centre</a:t>
            </a:r>
            <a:endParaRPr lang="de-DE" sz="1000" dirty="0" smtClean="0"/>
          </a:p>
          <a:p>
            <a:r>
              <a:rPr lang="de-DE" sz="1000" dirty="0" smtClean="0"/>
              <a:t> </a:t>
            </a:r>
            <a:r>
              <a:rPr lang="de-DE" sz="1000" dirty="0" err="1"/>
              <a:t>Automatic</a:t>
            </a:r>
            <a:r>
              <a:rPr lang="de-DE" sz="1000" dirty="0"/>
              <a:t> </a:t>
            </a:r>
            <a:r>
              <a:rPr lang="de-DE" sz="1000" dirty="0" err="1"/>
              <a:t>translation</a:t>
            </a:r>
            <a:r>
              <a:rPr lang="de-DE" sz="1000" dirty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Google </a:t>
            </a:r>
            <a:r>
              <a:rPr lang="de-DE" sz="1000" dirty="0" err="1" smtClean="0"/>
              <a:t>Translate</a:t>
            </a:r>
            <a:r>
              <a:rPr lang="de-DE" sz="1000" dirty="0" smtClean="0"/>
              <a:t>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789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VerificatioN</a:t>
            </a:r>
            <a:r>
              <a:rPr lang="en-US" dirty="0"/>
              <a:t>, </a:t>
            </a:r>
            <a:r>
              <a:rPr lang="en-US" dirty="0" smtClean="0"/>
              <a:t>Documentation</a:t>
            </a:r>
            <a:r>
              <a:rPr lang="en-US" dirty="0"/>
              <a:t>,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8124" y="4343400"/>
            <a:ext cx="8268676" cy="2074985"/>
          </a:xfrm>
        </p:spPr>
        <p:txBody>
          <a:bodyPr>
            <a:normAutofit/>
          </a:bodyPr>
          <a:lstStyle/>
          <a:p>
            <a:r>
              <a:rPr lang="de-DE" sz="1800" b="1" dirty="0" err="1" smtClean="0"/>
              <a:t>Documentation</a:t>
            </a:r>
            <a:r>
              <a:rPr lang="de-DE" sz="1800" dirty="0" smtClean="0"/>
              <a:t> in form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b="1" dirty="0" err="1" smtClean="0"/>
              <a:t>tables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b="1" dirty="0" err="1" smtClean="0"/>
              <a:t>dashboard</a:t>
            </a:r>
            <a:endParaRPr lang="de-DE" sz="1800" b="1" dirty="0" smtClean="0"/>
          </a:p>
          <a:p>
            <a:r>
              <a:rPr lang="de-DE" sz="1800" b="1" dirty="0" smtClean="0"/>
              <a:t>Update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lists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hazardous</a:t>
            </a:r>
            <a:r>
              <a:rPr lang="de-DE" sz="1800" dirty="0" smtClean="0"/>
              <a:t> </a:t>
            </a:r>
            <a:r>
              <a:rPr lang="de-DE" sz="1800" dirty="0" err="1" smtClean="0"/>
              <a:t>events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mearures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risk</a:t>
            </a:r>
            <a:r>
              <a:rPr lang="de-DE" sz="1800" dirty="0" smtClean="0"/>
              <a:t> </a:t>
            </a:r>
            <a:r>
              <a:rPr lang="de-DE" sz="1800" dirty="0" err="1" smtClean="0"/>
              <a:t>control</a:t>
            </a:r>
            <a:r>
              <a:rPr lang="de-DE" sz="1800" dirty="0" smtClean="0"/>
              <a:t> </a:t>
            </a:r>
            <a:r>
              <a:rPr lang="de-DE" sz="1800" b="1" dirty="0" err="1" smtClean="0"/>
              <a:t>twice</a:t>
            </a:r>
            <a:r>
              <a:rPr lang="de-DE" sz="1800" b="1" dirty="0" smtClean="0"/>
              <a:t> a </a:t>
            </a:r>
            <a:r>
              <a:rPr lang="de-DE" sz="1800" b="1" dirty="0" err="1" smtClean="0"/>
              <a:t>year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by</a:t>
            </a:r>
            <a:r>
              <a:rPr lang="de-DE" sz="1800" b="1" dirty="0" smtClean="0"/>
              <a:t> IWW</a:t>
            </a:r>
            <a:r>
              <a:rPr lang="de-DE" sz="1800" dirty="0" smtClean="0"/>
              <a:t> (</a:t>
            </a:r>
            <a:r>
              <a:rPr lang="en-US" sz="1800" dirty="0"/>
              <a:t>especially in the case of changes in the </a:t>
            </a:r>
            <a:r>
              <a:rPr lang="en-US" sz="1800" dirty="0" smtClean="0"/>
              <a:t>regulations)</a:t>
            </a:r>
          </a:p>
          <a:p>
            <a:r>
              <a:rPr lang="en-US" sz="1800" dirty="0"/>
              <a:t>Risk management is to be </a:t>
            </a:r>
            <a:r>
              <a:rPr lang="en-US" sz="1800" b="1" dirty="0"/>
              <a:t>used continuously </a:t>
            </a:r>
            <a:r>
              <a:rPr lang="en-US" sz="1800" dirty="0"/>
              <a:t>via </a:t>
            </a:r>
            <a:r>
              <a:rPr lang="en-US" sz="1800" dirty="0" smtClean="0"/>
              <a:t>TRiM®online. </a:t>
            </a:r>
            <a:r>
              <a:rPr lang="en-US" sz="1800" dirty="0"/>
              <a:t>It is possible to compare different years within </a:t>
            </a:r>
            <a:r>
              <a:rPr lang="en-US" sz="1800" dirty="0" smtClean="0"/>
              <a:t>with regards to a </a:t>
            </a:r>
            <a:r>
              <a:rPr lang="en-US" sz="1800" dirty="0"/>
              <a:t>review.</a:t>
            </a:r>
            <a:endParaRPr lang="de-DE" sz="18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55653" y="1423988"/>
            <a:ext cx="5832694" cy="28194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6401832" y="2633633"/>
            <a:ext cx="25731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© 2022 IWW Water </a:t>
            </a:r>
            <a:r>
              <a:rPr lang="de-DE" sz="1000" dirty="0" err="1" smtClean="0"/>
              <a:t>Centre</a:t>
            </a:r>
            <a:endParaRPr lang="de-DE" sz="1000" dirty="0" smtClean="0"/>
          </a:p>
          <a:p>
            <a:r>
              <a:rPr lang="de-DE" sz="1000" dirty="0" smtClean="0"/>
              <a:t> </a:t>
            </a:r>
            <a:r>
              <a:rPr lang="de-DE" sz="1000" dirty="0" err="1"/>
              <a:t>Automatic</a:t>
            </a:r>
            <a:r>
              <a:rPr lang="de-DE" sz="1000" dirty="0"/>
              <a:t> </a:t>
            </a:r>
            <a:r>
              <a:rPr lang="de-DE" sz="1000" dirty="0" err="1"/>
              <a:t>translation</a:t>
            </a:r>
            <a:r>
              <a:rPr lang="de-DE" sz="1000" dirty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Google </a:t>
            </a:r>
            <a:r>
              <a:rPr lang="de-DE" sz="1000" dirty="0" err="1" smtClean="0"/>
              <a:t>Translate</a:t>
            </a:r>
            <a:r>
              <a:rPr lang="de-DE" sz="1000" dirty="0" smtClean="0"/>
              <a:t>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486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Bildschirmpräsentation (4:3)</PresentationFormat>
  <Paragraphs>117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1_Office-Design</vt:lpstr>
      <vt:lpstr>TRiM®online –  Webservice for Technical Risk Management</vt:lpstr>
      <vt:lpstr>IntRoduction</vt:lpstr>
      <vt:lpstr>WSP in Germany</vt:lpstr>
      <vt:lpstr>Risk Management Approach</vt:lpstr>
      <vt:lpstr>Drinking Water Supply System Description</vt:lpstr>
      <vt:lpstr>Hazard Analysis</vt:lpstr>
      <vt:lpstr>Risk assessment</vt:lpstr>
      <vt:lpstr>Risk Control</vt:lpstr>
      <vt:lpstr>VerificatioN, Documentation, Review </vt:lpstr>
      <vt:lpstr>Contact Details</vt:lpstr>
    </vt:vector>
  </TitlesOfParts>
  <Company>International Water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IWA Webinar</dc:title>
  <dc:creator>Carolina Latorre</dc:creator>
  <cp:lastModifiedBy>Martin Offermann</cp:lastModifiedBy>
  <cp:revision>127</cp:revision>
  <dcterms:created xsi:type="dcterms:W3CDTF">2016-11-21T15:22:49Z</dcterms:created>
  <dcterms:modified xsi:type="dcterms:W3CDTF">2022-03-29T07:21:04Z</dcterms:modified>
</cp:coreProperties>
</file>